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18288000" cy="10287000"/>
  <p:notesSz cx="6858000" cy="9144000"/>
  <p:embeddedFontLst>
    <p:embeddedFont>
      <p:font typeface="League Spartan" charset="1" panose="0000080000000000000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customXml" Target="../customXml/item2.xml"/><Relationship Id="rId7" Type="http://schemas.openxmlformats.org/officeDocument/2006/relationships/slide" Target="slides/slide2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53.fntdata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" Type="http://schemas.openxmlformats.org/officeDocument/2006/relationships/theme" Target="theme/theme1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9" Type="http://schemas.openxmlformats.org/officeDocument/2006/relationships/slide" Target="slides/slide4.xml"/><Relationship Id="rId56" Type="http://schemas.openxmlformats.org/officeDocument/2006/relationships/customXml" Target="../customXml/item3.xml"/><Relationship Id="rId51" Type="http://schemas.openxmlformats.org/officeDocument/2006/relationships/slide" Target="slides/slide46.xml"/><Relationship Id="rId8" Type="http://schemas.openxmlformats.org/officeDocument/2006/relationships/slide" Target="slides/slide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2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2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25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39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46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57.jpe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58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2023548"/>
            <a:chOff x="0" y="0"/>
            <a:chExt cx="6186311" cy="6845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684509"/>
            </a:xfrm>
            <a:custGeom>
              <a:avLst/>
              <a:gdLst/>
              <a:ahLst/>
              <a:cxnLst/>
              <a:rect r="r" b="b" t="t" l="l"/>
              <a:pathLst>
                <a:path h="68450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684509"/>
                  </a:lnTo>
                  <a:lnTo>
                    <a:pt x="0" y="684509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145438" y="8323921"/>
            <a:ext cx="1883404" cy="1868758"/>
          </a:xfrm>
          <a:custGeom>
            <a:avLst/>
            <a:gdLst/>
            <a:ahLst/>
            <a:cxnLst/>
            <a:rect r="r" b="b" t="t" l="l"/>
            <a:pathLst>
              <a:path h="1868758" w="1883404">
                <a:moveTo>
                  <a:pt x="0" y="0"/>
                </a:moveTo>
                <a:lnTo>
                  <a:pt x="1883404" y="0"/>
                </a:lnTo>
                <a:lnTo>
                  <a:pt x="1883404" y="1868758"/>
                </a:lnTo>
                <a:lnTo>
                  <a:pt x="0" y="18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84656" y="2992049"/>
            <a:ext cx="9118688" cy="7294951"/>
          </a:xfrm>
          <a:custGeom>
            <a:avLst/>
            <a:gdLst/>
            <a:ahLst/>
            <a:cxnLst/>
            <a:rect r="r" b="b" t="t" l="l"/>
            <a:pathLst>
              <a:path h="7294951" w="9118688">
                <a:moveTo>
                  <a:pt x="0" y="0"/>
                </a:moveTo>
                <a:lnTo>
                  <a:pt x="9118688" y="0"/>
                </a:lnTo>
                <a:lnTo>
                  <a:pt x="9118688" y="7294951"/>
                </a:lnTo>
                <a:lnTo>
                  <a:pt x="0" y="7294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381000" y="9453648"/>
            <a:ext cx="5403508" cy="536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314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thepeclassroom.com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12478" y="409058"/>
            <a:ext cx="15463043" cy="12679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40"/>
              </a:lnSpc>
              <a:spcBef>
                <a:spcPct val="0"/>
              </a:spcBef>
            </a:pPr>
            <a:r>
              <a:rPr lang="en-US" sz="7457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1.1b The Cardiovascular System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838327" y="2245658"/>
            <a:ext cx="14611345" cy="1211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73"/>
              </a:lnSpc>
            </a:pPr>
            <a:r>
              <a:rPr lang="en-US" sz="43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 can measure the performer's </a:t>
            </a:r>
            <a:r>
              <a:rPr lang="en-US" sz="43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</a:t>
            </a:r>
            <a:r>
              <a:rPr lang="en-US" sz="43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and use that to calculate their </a:t>
            </a:r>
            <a:r>
              <a:rPr lang="en-US" sz="43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cardiac output</a:t>
            </a:r>
            <a:r>
              <a:rPr lang="en-US" sz="43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 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535532" y="258763"/>
            <a:ext cx="19763225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ASSESSING 'FITNESS'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723808"/>
            <a:ext cx="9877856" cy="5633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326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Heart Rate = The number of cardiac cycles (beats) per minute.</a:t>
            </a:r>
          </a:p>
          <a:p>
            <a:pPr algn="ctr">
              <a:lnSpc>
                <a:spcPts val="1091"/>
              </a:lnSpc>
            </a:pPr>
          </a:p>
          <a:p>
            <a:pPr algn="ctr">
              <a:lnSpc>
                <a:spcPts val="4576"/>
              </a:lnSpc>
              <a:spcBef>
                <a:spcPct val="0"/>
              </a:spcBef>
            </a:pPr>
            <a:r>
              <a:rPr lang="en-US" b="true" sz="326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 = The volume of blood pumped out by the heart ventricles in each contraction.</a:t>
            </a:r>
          </a:p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b="true" sz="78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ctr">
              <a:lnSpc>
                <a:spcPts val="4996"/>
              </a:lnSpc>
              <a:spcBef>
                <a:spcPct val="0"/>
              </a:spcBef>
            </a:pPr>
            <a:r>
              <a:rPr lang="en-US" b="true" sz="3568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Cardiac Output = The volume of blood (litres) pumped out by the heart ventricles per minute. </a:t>
            </a:r>
          </a:p>
          <a:p>
            <a:pPr algn="ctr">
              <a:lnSpc>
                <a:spcPts val="4996"/>
              </a:lnSpc>
              <a:spcBef>
                <a:spcPct val="0"/>
              </a:spcBef>
            </a:pPr>
            <a:r>
              <a:rPr lang="en-US" b="true" sz="3568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(Heart Rate x Stroke Volume)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569131" y="7354943"/>
            <a:ext cx="5426419" cy="2539409"/>
            <a:chOff x="0" y="0"/>
            <a:chExt cx="1291616" cy="60443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1616" cy="604439"/>
            </a:xfrm>
            <a:custGeom>
              <a:avLst/>
              <a:gdLst/>
              <a:ahLst/>
              <a:cxnLst/>
              <a:rect r="r" b="b" t="t" l="l"/>
              <a:pathLst>
                <a:path h="604439" w="1291616">
                  <a:moveTo>
                    <a:pt x="0" y="0"/>
                  </a:moveTo>
                  <a:lnTo>
                    <a:pt x="1291616" y="0"/>
                  </a:lnTo>
                  <a:lnTo>
                    <a:pt x="1291616" y="604439"/>
                  </a:lnTo>
                  <a:lnTo>
                    <a:pt x="0" y="604439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1707837" y="7503174"/>
            <a:ext cx="5149008" cy="2252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4"/>
              </a:lnSpc>
            </a:pPr>
            <a:r>
              <a:rPr lang="en-US" sz="3100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Discuss with a partner what you'd expect to happen to stroke volume and cardiac output during exercise? </a:t>
            </a: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2505270" y="3590207"/>
            <a:ext cx="3554143" cy="3554143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344" t="0" r="-25344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555583"/>
            <a:chOff x="0" y="0"/>
            <a:chExt cx="6186311" cy="5262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26210"/>
            </a:xfrm>
            <a:custGeom>
              <a:avLst/>
              <a:gdLst/>
              <a:ahLst/>
              <a:cxnLst/>
              <a:rect r="r" b="b" t="t" l="l"/>
              <a:pathLst>
                <a:path h="526210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26210"/>
                  </a:lnTo>
                  <a:lnTo>
                    <a:pt x="0" y="526210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535532" y="258763"/>
            <a:ext cx="19763225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MAXIMAL AND SUBMAXIMAL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51590" y="2013671"/>
            <a:ext cx="15874902" cy="3694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417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Generally, stroke volume and cardiac outout increase during physical activity. However, there are exceptions relating to the intensity of the activity.  </a:t>
            </a:r>
          </a:p>
          <a:p>
            <a:pPr algn="l">
              <a:lnSpc>
                <a:spcPts val="5850"/>
              </a:lnSpc>
            </a:pPr>
          </a:p>
          <a:p>
            <a:pPr algn="l">
              <a:lnSpc>
                <a:spcPts val="5850"/>
              </a:lnSpc>
              <a:spcBef>
                <a:spcPct val="0"/>
              </a:spcBef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2681414" y="4722025"/>
            <a:ext cx="6992334" cy="1852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1"/>
              </a:lnSpc>
              <a:spcBef>
                <a:spcPct val="0"/>
              </a:spcBef>
            </a:pPr>
            <a:r>
              <a:rPr lang="en-US" sz="35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Maximal intensity</a:t>
            </a:r>
            <a:r>
              <a:rPr lang="en-US" sz="3565">
                <a:solidFill>
                  <a:srgbClr val="FF161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exercise causes you to</a:t>
            </a:r>
            <a:r>
              <a:rPr lang="en-US" sz="3565">
                <a:solidFill>
                  <a:srgbClr val="FF161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5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exceed 85%</a:t>
            </a:r>
            <a:r>
              <a:rPr lang="en-US" sz="35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of your maximum heart rate.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747138" y="168961"/>
            <a:ext cx="19763225" cy="1510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FITNESS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86908" y="7819448"/>
            <a:ext cx="8934589" cy="1852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1"/>
              </a:lnSpc>
              <a:spcBef>
                <a:spcPct val="0"/>
              </a:spcBef>
            </a:pPr>
            <a:r>
              <a:rPr lang="en-US" sz="35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Submaximal intensity</a:t>
            </a:r>
            <a:r>
              <a:rPr lang="en-US" sz="35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exercise causes your heart rate to </a:t>
            </a:r>
            <a:r>
              <a:rPr lang="en-US" sz="35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increase to up to 85%</a:t>
            </a:r>
            <a:r>
              <a:rPr lang="en-US" sz="35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of your maximum heart rate.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10800000">
            <a:off x="9673748" y="5471721"/>
            <a:ext cx="1922709" cy="891656"/>
          </a:xfrm>
          <a:custGeom>
            <a:avLst/>
            <a:gdLst/>
            <a:ahLst/>
            <a:cxnLst/>
            <a:rect r="r" b="b" t="t" l="l"/>
            <a:pathLst>
              <a:path h="891656" w="1922709">
                <a:moveTo>
                  <a:pt x="0" y="0"/>
                </a:moveTo>
                <a:lnTo>
                  <a:pt x="1922708" y="0"/>
                </a:lnTo>
                <a:lnTo>
                  <a:pt x="1922708" y="891656"/>
                </a:lnTo>
                <a:lnTo>
                  <a:pt x="0" y="8916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163604" y="8063919"/>
            <a:ext cx="2027953" cy="940463"/>
          </a:xfrm>
          <a:custGeom>
            <a:avLst/>
            <a:gdLst/>
            <a:ahLst/>
            <a:cxnLst/>
            <a:rect r="r" b="b" t="t" l="l"/>
            <a:pathLst>
              <a:path h="940463" w="2027953">
                <a:moveTo>
                  <a:pt x="0" y="0"/>
                </a:moveTo>
                <a:lnTo>
                  <a:pt x="2027953" y="0"/>
                </a:lnTo>
                <a:lnTo>
                  <a:pt x="2027953" y="940463"/>
                </a:lnTo>
                <a:lnTo>
                  <a:pt x="0" y="940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1854203" y="4539945"/>
            <a:ext cx="2934546" cy="3030799"/>
            <a:chOff x="0" y="0"/>
            <a:chExt cx="6350000" cy="65582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567" t="0" r="-27567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2115480" y="7144489"/>
            <a:ext cx="2848099" cy="2941517"/>
            <a:chOff x="0" y="0"/>
            <a:chExt cx="6350000" cy="65582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5"/>
              <a:stretch>
                <a:fillRect l="-24898" t="0" r="-24898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5492671" y="-2381016"/>
            <a:ext cx="4706658" cy="4706658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6098333" y="295936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5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8671151"/>
            <a:ext cx="12184937" cy="1145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96"/>
              </a:lnSpc>
            </a:pPr>
            <a:r>
              <a:rPr lang="en-US" sz="35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performer was 18 years old. Estimate their heart rate at each minute. Explain your estimations.</a:t>
            </a:r>
          </a:p>
        </p:txBody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1028700" y="3447806"/>
          <a:ext cx="11476851" cy="4805552"/>
        </p:xfrm>
        <a:graphic>
          <a:graphicData uri="http://schemas.openxmlformats.org/drawingml/2006/table">
            <a:tbl>
              <a:tblPr/>
              <a:tblGrid>
                <a:gridCol w="4333508"/>
                <a:gridCol w="3560753"/>
                <a:gridCol w="3582590"/>
              </a:tblGrid>
              <a:tr h="108031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Time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Stroke Volume (ml)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Heart Rate Estimate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</a:tr>
              <a:tr h="9313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 min (30%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3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 min (40%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120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3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3 min (50%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140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3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4 min (60%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-737613" y="386234"/>
            <a:ext cx="19763225" cy="1038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 IN SUB-MAXIMAL EXERCISE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14350" y="1860408"/>
            <a:ext cx="17259300" cy="1349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0"/>
              </a:lnSpc>
              <a:spcBef>
                <a:spcPct val="0"/>
              </a:spcBef>
            </a:pPr>
            <a:r>
              <a:rPr lang="en-US" b="true" sz="387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table shows the stroke volume (ml) of a performer exercising at different sub-maximal intensities.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2979727" y="3724031"/>
            <a:ext cx="3122333" cy="4190529"/>
            <a:chOff x="0" y="0"/>
            <a:chExt cx="1218082" cy="16348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18082" cy="1634806"/>
            </a:xfrm>
            <a:custGeom>
              <a:avLst/>
              <a:gdLst/>
              <a:ahLst/>
              <a:cxnLst/>
              <a:rect r="r" b="b" t="t" l="l"/>
              <a:pathLst>
                <a:path h="1634806" w="1218082">
                  <a:moveTo>
                    <a:pt x="0" y="0"/>
                  </a:moveTo>
                  <a:lnTo>
                    <a:pt x="1218082" y="0"/>
                  </a:lnTo>
                  <a:lnTo>
                    <a:pt x="1218082" y="1634806"/>
                  </a:lnTo>
                  <a:lnTo>
                    <a:pt x="0" y="1634806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2817802" y="3713883"/>
            <a:ext cx="3469505" cy="4087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7"/>
              </a:lnSpc>
              <a:spcBef>
                <a:spcPct val="0"/>
              </a:spcBef>
            </a:pPr>
            <a:r>
              <a:rPr lang="en-US" b="true" sz="3305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persons maximum heart rate is</a:t>
            </a:r>
          </a:p>
          <a:p>
            <a:pPr algn="ctr">
              <a:lnSpc>
                <a:spcPts val="4627"/>
              </a:lnSpc>
              <a:spcBef>
                <a:spcPct val="0"/>
              </a:spcBef>
            </a:pPr>
            <a:r>
              <a:rPr lang="en-US" b="true" sz="3305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estimated using the calculation </a:t>
            </a:r>
            <a:r>
              <a:rPr lang="en-US" b="true" sz="3305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220-age</a:t>
            </a:r>
            <a:r>
              <a:rPr lang="en-US" b="true" sz="3305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6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935426" y="2184592"/>
          <a:ext cx="14417148" cy="5429250"/>
        </p:xfrm>
        <a:graphic>
          <a:graphicData uri="http://schemas.openxmlformats.org/drawingml/2006/table">
            <a:tbl>
              <a:tblPr/>
              <a:tblGrid>
                <a:gridCol w="5594032"/>
                <a:gridCol w="4368250"/>
                <a:gridCol w="4454866"/>
              </a:tblGrid>
              <a:tr h="108393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Time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Stroke Volume (ml)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Heart Rate Estimate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</a:tr>
              <a:tr h="108393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 min (30%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393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 min (40%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120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352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3 min (50%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140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101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393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4 min (60%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999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121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5" id="5"/>
          <p:cNvSpPr txBox="true"/>
          <p:nvPr/>
        </p:nvSpPr>
        <p:spPr>
          <a:xfrm rot="0">
            <a:off x="-737613" y="376709"/>
            <a:ext cx="19763225" cy="100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 IN SUB-MAXIMAL EXERCISE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87731" y="8527858"/>
            <a:ext cx="17512537" cy="1192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6"/>
              </a:lnSpc>
            </a:pPr>
            <a:r>
              <a:rPr lang="en-US" sz="363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So, at 30% max effort, heart rate would be about 30% of 202. </a:t>
            </a:r>
          </a:p>
          <a:p>
            <a:pPr algn="ctr">
              <a:lnSpc>
                <a:spcPts val="4726"/>
              </a:lnSpc>
            </a:pPr>
            <a:r>
              <a:rPr lang="en-US" sz="363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 x 0.3 = 60.6 so  60 beats per minute.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33290" y="7832917"/>
            <a:ext cx="13421420" cy="63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71"/>
              </a:lnSpc>
              <a:spcBef>
                <a:spcPct val="0"/>
              </a:spcBef>
            </a:pPr>
            <a:r>
              <a:rPr lang="en-US" b="true" sz="37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 18 year old's maximum heart rate is 202 (220-18).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9134678">
            <a:off x="11115599" y="5189170"/>
            <a:ext cx="2344842" cy="1087421"/>
          </a:xfrm>
          <a:custGeom>
            <a:avLst/>
            <a:gdLst/>
            <a:ahLst/>
            <a:cxnLst/>
            <a:rect r="r" b="b" t="t" l="l"/>
            <a:pathLst>
              <a:path h="1087421" w="2344842">
                <a:moveTo>
                  <a:pt x="0" y="0"/>
                </a:moveTo>
                <a:lnTo>
                  <a:pt x="2344843" y="0"/>
                </a:lnTo>
                <a:lnTo>
                  <a:pt x="2344843" y="1087420"/>
                </a:lnTo>
                <a:lnTo>
                  <a:pt x="0" y="1087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288020" y="4131099"/>
            <a:ext cx="4214017" cy="6155901"/>
          </a:xfrm>
          <a:custGeom>
            <a:avLst/>
            <a:gdLst/>
            <a:ahLst/>
            <a:cxnLst/>
            <a:rect r="r" b="b" t="t" l="l"/>
            <a:pathLst>
              <a:path h="6155901" w="4214017">
                <a:moveTo>
                  <a:pt x="0" y="0"/>
                </a:moveTo>
                <a:lnTo>
                  <a:pt x="4214018" y="0"/>
                </a:lnTo>
                <a:lnTo>
                  <a:pt x="4214018" y="6155901"/>
                </a:lnTo>
                <a:lnTo>
                  <a:pt x="0" y="61559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081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87673" y="1963927"/>
            <a:ext cx="13459989" cy="1889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 anticipatory rise is an increase heart rate that occurs</a:t>
            </a:r>
            <a:r>
              <a:rPr lang="en-US" sz="3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just before</a:t>
            </a:r>
            <a:r>
              <a:rPr lang="en-US" sz="36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taking part in exercise. It is cause by increased activity of the </a:t>
            </a:r>
            <a:r>
              <a:rPr lang="en-US" sz="3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sympathetic nervous system.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737613" y="246879"/>
            <a:ext cx="19763225" cy="1401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65"/>
              </a:lnSpc>
              <a:spcBef>
                <a:spcPct val="0"/>
              </a:spcBef>
            </a:pPr>
            <a:r>
              <a:rPr lang="en-US" sz="81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ANCITIPATORY RISE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914486" y="4131099"/>
            <a:ext cx="9223520" cy="5200705"/>
            <a:chOff x="0" y="0"/>
            <a:chExt cx="3120055" cy="17592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120055" cy="1759251"/>
            </a:xfrm>
            <a:custGeom>
              <a:avLst/>
              <a:gdLst/>
              <a:ahLst/>
              <a:cxnLst/>
              <a:rect r="r" b="b" t="t" l="l"/>
              <a:pathLst>
                <a:path h="1759251" w="3120055">
                  <a:moveTo>
                    <a:pt x="0" y="0"/>
                  </a:moveTo>
                  <a:lnTo>
                    <a:pt x="3120055" y="0"/>
                  </a:lnTo>
                  <a:lnTo>
                    <a:pt x="3120055" y="1759251"/>
                  </a:lnTo>
                  <a:lnTo>
                    <a:pt x="0" y="1759251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914486" y="4417245"/>
            <a:ext cx="9223520" cy="4628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3779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Sympathetic Nervous System</a:t>
            </a:r>
          </a:p>
          <a:p>
            <a:pPr algn="l" marL="815888" indent="-407944" lvl="1">
              <a:lnSpc>
                <a:spcPts val="5290"/>
              </a:lnSpc>
              <a:buFont typeface="Arial"/>
              <a:buChar char="•"/>
            </a:pPr>
            <a:r>
              <a:rPr lang="en-US" sz="3779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part of the Autonomic Nervous System</a:t>
            </a:r>
          </a:p>
          <a:p>
            <a:pPr algn="l" marL="815888" indent="-407944" lvl="1">
              <a:lnSpc>
                <a:spcPts val="5290"/>
              </a:lnSpc>
              <a:buFont typeface="Arial"/>
              <a:buChar char="•"/>
            </a:pPr>
            <a:r>
              <a:rPr lang="en-US" sz="3779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Located in the brain</a:t>
            </a:r>
          </a:p>
          <a:p>
            <a:pPr algn="l" marL="815888" indent="-407944" lvl="1">
              <a:lnSpc>
                <a:spcPts val="5290"/>
              </a:lnSpc>
              <a:buFont typeface="Arial"/>
              <a:buChar char="•"/>
            </a:pPr>
            <a:r>
              <a:rPr lang="en-US" sz="3779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Activated when a 'fight or flight' response is required, increasing heart rate.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6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615873" y="4406501"/>
            <a:ext cx="6135569" cy="288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During sustained sub-maximal exercise, heart rate plateaus as the supply of oxygen meets the demand.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737613" y="246879"/>
            <a:ext cx="19763225" cy="1401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65"/>
              </a:lnSpc>
              <a:spcBef>
                <a:spcPct val="0"/>
              </a:spcBef>
            </a:pPr>
            <a:r>
              <a:rPr lang="en-US" sz="81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ANCITIPATORY RISE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6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8624423" y="2726712"/>
            <a:ext cx="6529118" cy="6072954"/>
          </a:xfrm>
          <a:prstGeom prst="rect">
            <a:avLst/>
          </a:prstGeom>
        </p:spPr>
      </p:pic>
      <p:sp>
        <p:nvSpPr>
          <p:cNvPr name="AutoShape 10" id="10"/>
          <p:cNvSpPr/>
          <p:nvPr/>
        </p:nvSpPr>
        <p:spPr>
          <a:xfrm rot="0">
            <a:off x="8395263" y="8898174"/>
            <a:ext cx="6479596" cy="0"/>
          </a:xfrm>
          <a:prstGeom prst="line">
            <a:avLst/>
          </a:prstGeom>
          <a:ln cap="flat" w="1619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5399999">
            <a:off x="5284222" y="5632244"/>
            <a:ext cx="6412528" cy="0"/>
          </a:xfrm>
          <a:prstGeom prst="line">
            <a:avLst/>
          </a:prstGeom>
          <a:ln cap="flat" w="1619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rot="0">
            <a:off x="8395263" y="3493199"/>
            <a:ext cx="5219669" cy="0"/>
          </a:xfrm>
          <a:prstGeom prst="line">
            <a:avLst/>
          </a:prstGeom>
          <a:ln cap="flat" w="133350">
            <a:solidFill>
              <a:srgbClr val="E7434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rot="-5400000">
            <a:off x="10977976" y="6075912"/>
            <a:ext cx="5219669" cy="0"/>
          </a:xfrm>
          <a:prstGeom prst="line">
            <a:avLst/>
          </a:prstGeom>
          <a:ln cap="flat" w="133350">
            <a:solidFill>
              <a:srgbClr val="E7434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TextBox 14" id="14"/>
          <p:cNvSpPr txBox="true"/>
          <p:nvPr/>
        </p:nvSpPr>
        <p:spPr>
          <a:xfrm rot="0">
            <a:off x="8395263" y="9505816"/>
            <a:ext cx="6135569" cy="5238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Relative exercise intensity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958483" y="9117197"/>
            <a:ext cx="620853" cy="455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053787" y="9117197"/>
            <a:ext cx="1033117" cy="455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100%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235793" y="3306830"/>
            <a:ext cx="1033117" cy="455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200</a:t>
            </a:r>
          </a:p>
        </p:txBody>
      </p:sp>
      <p:sp>
        <p:nvSpPr>
          <p:cNvPr name="TextBox 18" id="18"/>
          <p:cNvSpPr txBox="true"/>
          <p:nvPr/>
        </p:nvSpPr>
        <p:spPr>
          <a:xfrm rot="-5400000">
            <a:off x="4696289" y="6097925"/>
            <a:ext cx="6135569" cy="481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Heart rate (HR) (beats/min)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874859" y="1870231"/>
            <a:ext cx="1496012" cy="455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HRmax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-3046217">
            <a:off x="14082089" y="2470402"/>
            <a:ext cx="1154374" cy="535341"/>
          </a:xfrm>
          <a:custGeom>
            <a:avLst/>
            <a:gdLst/>
            <a:ahLst/>
            <a:cxnLst/>
            <a:rect r="r" b="b" t="t" l="l"/>
            <a:pathLst>
              <a:path h="535341" w="1154374">
                <a:moveTo>
                  <a:pt x="0" y="0"/>
                </a:moveTo>
                <a:lnTo>
                  <a:pt x="1154375" y="0"/>
                </a:lnTo>
                <a:lnTo>
                  <a:pt x="1154375" y="535341"/>
                </a:lnTo>
                <a:lnTo>
                  <a:pt x="0" y="535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37613" y="252884"/>
            <a:ext cx="19763225" cy="1160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 IN MAXIMAL EXERCISE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106766" y="2762795"/>
            <a:ext cx="6023414" cy="3057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3"/>
              </a:lnSpc>
              <a:spcBef>
                <a:spcPct val="0"/>
              </a:spcBef>
            </a:pPr>
            <a:r>
              <a:rPr lang="en-US" sz="3481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 will only continue to rise up to around</a:t>
            </a:r>
            <a:r>
              <a:rPr lang="en-US" sz="3481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48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60% maximal effort</a:t>
            </a:r>
            <a:r>
              <a:rPr lang="en-US" sz="3481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even as heart rate continues to rise.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14757" y="5908076"/>
            <a:ext cx="6207432" cy="3350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7"/>
              </a:lnSpc>
            </a:pPr>
            <a:r>
              <a:rPr lang="en-US" sz="344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 this point, stroke volume plateaus as the heart rate is too high for ventricles to fill up with blood before the next contraction.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325139" y="1542151"/>
            <a:ext cx="9009792" cy="9338615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-7666811">
            <a:off x="4895448" y="3321210"/>
            <a:ext cx="1406200" cy="652125"/>
          </a:xfrm>
          <a:custGeom>
            <a:avLst/>
            <a:gdLst/>
            <a:ahLst/>
            <a:cxnLst/>
            <a:rect r="r" b="b" t="t" l="l"/>
            <a:pathLst>
              <a:path h="652125" w="1406200">
                <a:moveTo>
                  <a:pt x="0" y="0"/>
                </a:moveTo>
                <a:lnTo>
                  <a:pt x="1406200" y="0"/>
                </a:lnTo>
                <a:lnTo>
                  <a:pt x="1406200" y="652125"/>
                </a:lnTo>
                <a:lnTo>
                  <a:pt x="0" y="6521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7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4684626" y="3446112"/>
          <a:ext cx="8918748" cy="6710377"/>
        </p:xfrm>
        <a:graphic>
          <a:graphicData uri="http://schemas.openxmlformats.org/drawingml/2006/table">
            <a:tbl>
              <a:tblPr/>
              <a:tblGrid>
                <a:gridCol w="3243329"/>
                <a:gridCol w="2859230"/>
                <a:gridCol w="2816189"/>
              </a:tblGrid>
              <a:tr h="83879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Time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Stroke Volume (ml)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Heart Rate Estimate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</a:tr>
              <a:tr h="8387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 min (30%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7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 min (40%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120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79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3 min (50%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140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101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7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4 min (60%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121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7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5 min (70%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7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6 min (80%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79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7 min (90%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5" id="5"/>
          <p:cNvSpPr txBox="true"/>
          <p:nvPr/>
        </p:nvSpPr>
        <p:spPr>
          <a:xfrm rot="0">
            <a:off x="-737613" y="188114"/>
            <a:ext cx="19763225" cy="1160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 IN MAXIMAL EXERCISE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74738" y="1736141"/>
            <a:ext cx="15838542" cy="1481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0"/>
              </a:lnSpc>
              <a:spcBef>
                <a:spcPct val="0"/>
              </a:spcBef>
            </a:pPr>
            <a:r>
              <a:rPr lang="en-US" sz="4278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Fill in the table to show what would happen to stroke volume at heart rate above 60% maximum effort.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7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37613" y="273839"/>
            <a:ext cx="19763225" cy="1160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 IN MAXIMAL EXERCISE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1104207" y="3047889"/>
            <a:ext cx="4770695" cy="5134269"/>
            <a:chOff x="0" y="0"/>
            <a:chExt cx="1812419" cy="195054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12419" cy="1950543"/>
            </a:xfrm>
            <a:custGeom>
              <a:avLst/>
              <a:gdLst/>
              <a:ahLst/>
              <a:cxnLst/>
              <a:rect r="r" b="b" t="t" l="l"/>
              <a:pathLst>
                <a:path h="1950543" w="1812419">
                  <a:moveTo>
                    <a:pt x="0" y="0"/>
                  </a:moveTo>
                  <a:lnTo>
                    <a:pt x="1812419" y="0"/>
                  </a:lnTo>
                  <a:lnTo>
                    <a:pt x="1812419" y="1950543"/>
                  </a:lnTo>
                  <a:lnTo>
                    <a:pt x="0" y="1950543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1084228" y="3159173"/>
            <a:ext cx="4770695" cy="485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5"/>
              </a:lnSpc>
              <a:spcBef>
                <a:spcPct val="0"/>
              </a:spcBef>
            </a:pPr>
            <a:r>
              <a:rPr lang="en-US" sz="3453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If stroke volume does not increase at maximal exercise, how do your working muscles continue to get the oxygen they require?</a:t>
            </a:r>
          </a:p>
        </p:txBody>
      </p:sp>
      <p:graphicFrame>
        <p:nvGraphicFramePr>
          <p:cNvPr name="Table 8" id="8"/>
          <p:cNvGraphicFramePr>
            <a:graphicFrameLocks noGrp="true"/>
          </p:cNvGraphicFramePr>
          <p:nvPr/>
        </p:nvGraphicFramePr>
        <p:xfrm>
          <a:off x="1818036" y="2562807"/>
          <a:ext cx="8918748" cy="6695493"/>
        </p:xfrm>
        <a:graphic>
          <a:graphicData uri="http://schemas.openxmlformats.org/drawingml/2006/table">
            <a:tbl>
              <a:tblPr/>
              <a:tblGrid>
                <a:gridCol w="3243329"/>
                <a:gridCol w="2859230"/>
                <a:gridCol w="2816189"/>
              </a:tblGrid>
              <a:tr h="8388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Time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Stroke Volume (ml)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Heart Rate Estimate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</a:tr>
              <a:tr h="83880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 min (30%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80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 min (40%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120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8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3 min (50%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140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101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80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4 min (60%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121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80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5 min (70%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141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83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6 min (80%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80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7 min (90%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182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9" id="9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7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37613" y="341634"/>
            <a:ext cx="19763225" cy="1160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 IN MAXIMAL EXERCISE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892777" y="2633592"/>
            <a:ext cx="5651475" cy="5398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4"/>
              </a:lnSpc>
              <a:spcBef>
                <a:spcPct val="0"/>
              </a:spcBef>
            </a:pPr>
            <a:r>
              <a:rPr lang="en-US" sz="3817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 heart rate continues to increase, the amount of oxygen being supplied per minute (cardiac output) to working muscles continues to increase.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1037420">
            <a:off x="9621852" y="3186064"/>
            <a:ext cx="1406200" cy="652125"/>
          </a:xfrm>
          <a:custGeom>
            <a:avLst/>
            <a:gdLst/>
            <a:ahLst/>
            <a:cxnLst/>
            <a:rect r="r" b="b" t="t" l="l"/>
            <a:pathLst>
              <a:path h="652125" w="1406200">
                <a:moveTo>
                  <a:pt x="0" y="0"/>
                </a:moveTo>
                <a:lnTo>
                  <a:pt x="1406200" y="0"/>
                </a:lnTo>
                <a:lnTo>
                  <a:pt x="1406200" y="652125"/>
                </a:lnTo>
                <a:lnTo>
                  <a:pt x="0" y="652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325139" y="1257592"/>
            <a:ext cx="9009792" cy="9338615"/>
          </a:xfrm>
          <a:prstGeom prst="rect">
            <a:avLst/>
          </a:prstGeom>
        </p:spPr>
      </p:pic>
      <p:grpSp>
        <p:nvGrpSpPr>
          <p:cNvPr name="Group 8" id="8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7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401008"/>
            <a:ext cx="18288000" cy="11887200"/>
          </a:xfrm>
          <a:custGeom>
            <a:avLst/>
            <a:gdLst/>
            <a:ahLst/>
            <a:cxnLst/>
            <a:rect r="r" b="b" t="t" l="l"/>
            <a:pathLst>
              <a:path h="11887200" w="18288000">
                <a:moveTo>
                  <a:pt x="0" y="0"/>
                </a:moveTo>
                <a:lnTo>
                  <a:pt x="18288000" y="0"/>
                </a:lnTo>
                <a:lnTo>
                  <a:pt x="18288000" y="11887200"/>
                </a:lnTo>
                <a:lnTo>
                  <a:pt x="0" y="11887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0" t="-769" r="0" b="-76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27687"/>
            <a:ext cx="18288000" cy="1704648"/>
            <a:chOff x="0" y="0"/>
            <a:chExt cx="6186311" cy="57663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86311" cy="576634"/>
            </a:xfrm>
            <a:custGeom>
              <a:avLst/>
              <a:gdLst/>
              <a:ahLst/>
              <a:cxnLst/>
              <a:rect r="r" b="b" t="t" l="l"/>
              <a:pathLst>
                <a:path h="57663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634"/>
                  </a:lnTo>
                  <a:lnTo>
                    <a:pt x="0" y="57663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513388" y="185199"/>
            <a:ext cx="7261225" cy="1402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20"/>
              </a:lnSpc>
              <a:spcBef>
                <a:spcPct val="0"/>
              </a:spcBef>
            </a:pPr>
            <a:r>
              <a:rPr lang="en-US" sz="8157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TOPIC AREAS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165081" y="2356695"/>
            <a:ext cx="11957838" cy="8766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53" indent="-593726" lvl="1">
              <a:lnSpc>
                <a:spcPts val="8745"/>
              </a:lnSpc>
              <a:buFont typeface="Arial"/>
              <a:buChar char="•"/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Cardiovascular system at rest, </a:t>
            </a:r>
          </a:p>
          <a:p>
            <a:pPr algn="l" marL="1187453" indent="-593726" lvl="1">
              <a:lnSpc>
                <a:spcPts val="8745"/>
              </a:lnSpc>
              <a:buFont typeface="Arial"/>
              <a:buChar char="•"/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Cardiovascular system during exercise of differing intensities and during recovery.</a:t>
            </a:r>
          </a:p>
          <a:p>
            <a:pPr algn="l">
              <a:lnSpc>
                <a:spcPts val="8745"/>
              </a:lnSpc>
            </a:pPr>
          </a:p>
          <a:p>
            <a:pPr algn="l">
              <a:lnSpc>
                <a:spcPts val="8745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37613" y="273839"/>
            <a:ext cx="19763225" cy="1252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20"/>
              </a:lnSpc>
              <a:spcBef>
                <a:spcPct val="0"/>
              </a:spcBef>
            </a:pPr>
            <a:r>
              <a:rPr lang="en-US" sz="73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CARDIAC OUTPUT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41906" y="2065144"/>
            <a:ext cx="15604188" cy="838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30"/>
              </a:lnSpc>
              <a:spcBef>
                <a:spcPct val="0"/>
              </a:spcBef>
            </a:pPr>
            <a:r>
              <a:rPr lang="en-US" sz="487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Cardiac Output = Heart Rate x Stroke Volume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478325" y="3059649"/>
            <a:ext cx="12906723" cy="5891765"/>
            <a:chOff x="0" y="0"/>
            <a:chExt cx="4593390" cy="20968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593390" cy="2096828"/>
            </a:xfrm>
            <a:custGeom>
              <a:avLst/>
              <a:gdLst/>
              <a:ahLst/>
              <a:cxnLst/>
              <a:rect r="r" b="b" t="t" l="l"/>
              <a:pathLst>
                <a:path h="2096828" w="4593390">
                  <a:moveTo>
                    <a:pt x="0" y="0"/>
                  </a:moveTo>
                  <a:lnTo>
                    <a:pt x="4593390" y="0"/>
                  </a:lnTo>
                  <a:lnTo>
                    <a:pt x="4593390" y="2096828"/>
                  </a:lnTo>
                  <a:lnTo>
                    <a:pt x="0" y="2096828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2842631" y="3266990"/>
            <a:ext cx="12289504" cy="5441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1"/>
              </a:lnSpc>
            </a:pPr>
            <a:r>
              <a:rPr lang="en-US" sz="3686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IMPORTANT! </a:t>
            </a:r>
          </a:p>
          <a:p>
            <a:pPr algn="ctr">
              <a:lnSpc>
                <a:spcPts val="5161"/>
              </a:lnSpc>
            </a:pPr>
            <a:r>
              <a:rPr lang="en-US" sz="3686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 is usually measured in ml. However, cardiac output it measured in litres/min.</a:t>
            </a:r>
          </a:p>
          <a:p>
            <a:pPr algn="ctr">
              <a:lnSpc>
                <a:spcPts val="1996"/>
              </a:lnSpc>
            </a:pPr>
          </a:p>
          <a:p>
            <a:pPr algn="ctr">
              <a:lnSpc>
                <a:spcPts val="5161"/>
              </a:lnSpc>
              <a:spcBef>
                <a:spcPct val="0"/>
              </a:spcBef>
            </a:pPr>
            <a:r>
              <a:rPr lang="en-US" sz="3686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Therefore, remember to either DIVIDE stroke volume by 1000 before calculating or divide your calucation by 1000 to report cardiac output correctly.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7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37613" y="283364"/>
            <a:ext cx="19763225" cy="1252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20"/>
              </a:lnSpc>
              <a:spcBef>
                <a:spcPct val="0"/>
              </a:spcBef>
            </a:pPr>
            <a:r>
              <a:rPr lang="en-US" sz="73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CARDIAC OUTPUT</a:t>
            </a:r>
          </a:p>
        </p:txBody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2532169" y="3060090"/>
          <a:ext cx="13223662" cy="6743700"/>
        </p:xfrm>
        <a:graphic>
          <a:graphicData uri="http://schemas.openxmlformats.org/drawingml/2006/table">
            <a:tbl>
              <a:tblPr/>
              <a:tblGrid>
                <a:gridCol w="3512434"/>
                <a:gridCol w="2864180"/>
                <a:gridCol w="2936446"/>
                <a:gridCol w="3910601"/>
              </a:tblGrid>
              <a:tr h="84296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Time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Stroke Volume (ml)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Heart Rate Estimate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Cardiac Output (litres/min)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</a:tr>
              <a:tr h="84296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 min (30%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96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 min (40%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120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96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3 min (50%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140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101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96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4 min (60%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121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96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5 min (70%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141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96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6 min (80%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96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7 min (90%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182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3548248" y="1940686"/>
            <a:ext cx="11191503" cy="795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50"/>
              </a:lnSpc>
              <a:spcBef>
                <a:spcPct val="0"/>
              </a:spcBef>
            </a:pPr>
            <a:r>
              <a:rPr lang="en-US" sz="467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Add cardiac output to the table.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459127"/>
            <a:chOff x="0" y="0"/>
            <a:chExt cx="6186311" cy="4935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493581"/>
            </a:xfrm>
            <a:custGeom>
              <a:avLst/>
              <a:gdLst/>
              <a:ahLst/>
              <a:cxnLst/>
              <a:rect r="r" b="b" t="t" l="l"/>
              <a:pathLst>
                <a:path h="493581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493581"/>
                  </a:lnTo>
                  <a:lnTo>
                    <a:pt x="0" y="493581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37613" y="178589"/>
            <a:ext cx="19763225" cy="1252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20"/>
              </a:lnSpc>
              <a:spcBef>
                <a:spcPct val="0"/>
              </a:spcBef>
            </a:pPr>
            <a:r>
              <a:rPr lang="en-US" sz="73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CARDIAC OUTPUT</a:t>
            </a:r>
          </a:p>
        </p:txBody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2532169" y="1771650"/>
          <a:ext cx="13223662" cy="6621069"/>
        </p:xfrm>
        <a:graphic>
          <a:graphicData uri="http://schemas.openxmlformats.org/drawingml/2006/table">
            <a:tbl>
              <a:tblPr/>
              <a:tblGrid>
                <a:gridCol w="3512434"/>
                <a:gridCol w="2864180"/>
                <a:gridCol w="2936446"/>
                <a:gridCol w="3910601"/>
              </a:tblGrid>
              <a:tr h="82389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Time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Stroke Volume (ml)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Heart Rate Estimate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true">
                          <a:solidFill>
                            <a:srgbClr val="F8FCFE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Cardiac Output (litres/min)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308A"/>
                    </a:solidFill>
                  </a:tcPr>
                </a:tc>
              </a:tr>
              <a:tr h="8388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 min (30%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4.8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8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 min (40%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120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80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9.6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89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3 min (50%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140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101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14.1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89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4 min (60%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121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19.4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89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5 min (70%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141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22.6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89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6 min (80%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25.9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89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7 min (90% max effort)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182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E63F3C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29.1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6" id="6"/>
          <p:cNvSpPr txBox="true"/>
          <p:nvPr/>
        </p:nvSpPr>
        <p:spPr>
          <a:xfrm rot="0">
            <a:off x="1776307" y="8564169"/>
            <a:ext cx="14319269" cy="1287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Using the table, explain what happens to Cardiac Output when exercising at </a:t>
            </a:r>
            <a:r>
              <a:rPr lang="en-US" sz="3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submaximal </a:t>
            </a:r>
            <a:r>
              <a:rPr lang="en-US" sz="37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and</a:t>
            </a:r>
            <a:r>
              <a:rPr lang="en-US" sz="37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maximal</a:t>
            </a:r>
            <a:r>
              <a:rPr lang="en-US" sz="37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levels.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933700" y="2468061"/>
            <a:ext cx="3554143" cy="355414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344" t="0" r="-25344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987246" y="3421851"/>
            <a:ext cx="7156754" cy="5200705"/>
            <a:chOff x="0" y="0"/>
            <a:chExt cx="2420927" cy="175925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20926" cy="1759251"/>
            </a:xfrm>
            <a:custGeom>
              <a:avLst/>
              <a:gdLst/>
              <a:ahLst/>
              <a:cxnLst/>
              <a:rect r="r" b="b" t="t" l="l"/>
              <a:pathLst>
                <a:path h="1759251" w="2420926">
                  <a:moveTo>
                    <a:pt x="0" y="0"/>
                  </a:moveTo>
                  <a:lnTo>
                    <a:pt x="2420926" y="0"/>
                  </a:lnTo>
                  <a:lnTo>
                    <a:pt x="2420926" y="1759251"/>
                  </a:lnTo>
                  <a:lnTo>
                    <a:pt x="0" y="1759251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1065847" y="4749911"/>
            <a:ext cx="6548705" cy="5238964"/>
          </a:xfrm>
          <a:custGeom>
            <a:avLst/>
            <a:gdLst/>
            <a:ahLst/>
            <a:cxnLst/>
            <a:rect r="r" b="b" t="t" l="l"/>
            <a:pathLst>
              <a:path h="5238964" w="6548705">
                <a:moveTo>
                  <a:pt x="0" y="0"/>
                </a:moveTo>
                <a:lnTo>
                  <a:pt x="6548705" y="0"/>
                </a:lnTo>
                <a:lnTo>
                  <a:pt x="6548705" y="5238964"/>
                </a:lnTo>
                <a:lnTo>
                  <a:pt x="0" y="523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737613" y="294188"/>
            <a:ext cx="19763225" cy="132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05"/>
              </a:lnSpc>
              <a:spcBef>
                <a:spcPct val="0"/>
              </a:spcBef>
            </a:pPr>
            <a:r>
              <a:rPr lang="en-US" sz="77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CARDIAC OUTPUT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33215" y="3621637"/>
            <a:ext cx="6464816" cy="4715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70"/>
              </a:lnSpc>
              <a:spcBef>
                <a:spcPct val="0"/>
              </a:spcBef>
            </a:pPr>
            <a:r>
              <a:rPr lang="en-US" sz="4478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 graph paper to plot two line graphs, showing the results from i) table 2, and ii) the results from table 3.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8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37613" y="201478"/>
            <a:ext cx="19763225" cy="1368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85"/>
              </a:lnSpc>
              <a:spcBef>
                <a:spcPct val="0"/>
              </a:spcBef>
            </a:pPr>
            <a:r>
              <a:rPr lang="en-US" sz="79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RECOVERY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29343" y="2114932"/>
            <a:ext cx="7615484" cy="7760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Once exercise has ended, there is a gradual decrease in heart rate</a:t>
            </a:r>
            <a:r>
              <a:rPr lang="en-US" sz="35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  <a:p>
            <a:pPr algn="ctr">
              <a:lnSpc>
                <a:spcPts val="5039"/>
              </a:lnSpc>
            </a:pPr>
          </a:p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During recovery, the body needs to maintain blood/oxygen supplies and the removal of waste. </a:t>
            </a:r>
          </a:p>
          <a:p>
            <a:pPr algn="ctr">
              <a:lnSpc>
                <a:spcPts val="4619"/>
              </a:lnSpc>
            </a:pPr>
          </a:p>
          <a:p>
            <a:pPr algn="ctr">
              <a:lnSpc>
                <a:spcPts val="4619"/>
              </a:lnSpc>
            </a:pPr>
          </a:p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Therefore, stroke volume is maintained in order to maintain blood supply.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8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0030680" y="7332059"/>
            <a:ext cx="4661689" cy="2276845"/>
            <a:chOff x="0" y="0"/>
            <a:chExt cx="1715352" cy="83780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15352" cy="837806"/>
            </a:xfrm>
            <a:custGeom>
              <a:avLst/>
              <a:gdLst/>
              <a:ahLst/>
              <a:cxnLst/>
              <a:rect r="r" b="b" t="t" l="l"/>
              <a:pathLst>
                <a:path h="837806" w="1715352">
                  <a:moveTo>
                    <a:pt x="0" y="0"/>
                  </a:moveTo>
                  <a:lnTo>
                    <a:pt x="1715352" y="0"/>
                  </a:lnTo>
                  <a:lnTo>
                    <a:pt x="1715352" y="837806"/>
                  </a:lnTo>
                  <a:lnTo>
                    <a:pt x="0" y="837806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030680" y="7390704"/>
            <a:ext cx="4661689" cy="211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7"/>
              </a:lnSpc>
              <a:spcBef>
                <a:spcPct val="0"/>
              </a:spcBef>
            </a:pPr>
            <a:r>
              <a:rPr lang="en-US" b="true" sz="3033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Cardiac output decreases rapidly at first, then more slowly back to resting levels.</a:t>
            </a:r>
          </a:p>
        </p:txBody>
      </p:sp>
      <p:pic>
        <p:nvPicPr>
          <p:cNvPr name="Picture 12" id="1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0756696" y="3718688"/>
            <a:ext cx="5159969" cy="2446368"/>
          </a:xfrm>
          <a:prstGeom prst="rect">
            <a:avLst/>
          </a:prstGeom>
        </p:spPr>
      </p:pic>
      <p:sp>
        <p:nvSpPr>
          <p:cNvPr name="AutoShape 13" id="13"/>
          <p:cNvSpPr/>
          <p:nvPr/>
        </p:nvSpPr>
        <p:spPr>
          <a:xfrm rot="0">
            <a:off x="11124309" y="6004095"/>
            <a:ext cx="6490243" cy="0"/>
          </a:xfrm>
          <a:prstGeom prst="line">
            <a:avLst/>
          </a:prstGeom>
          <a:ln cap="flat" w="857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rot="5400000">
            <a:off x="9311040" y="4105818"/>
            <a:ext cx="3731061" cy="0"/>
          </a:xfrm>
          <a:prstGeom prst="line">
            <a:avLst/>
          </a:prstGeom>
          <a:ln cap="flat" w="857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rot="-5400000">
            <a:off x="12937069" y="4453354"/>
            <a:ext cx="2864724" cy="0"/>
          </a:xfrm>
          <a:prstGeom prst="line">
            <a:avLst/>
          </a:prstGeom>
          <a:ln cap="flat" w="76200">
            <a:solidFill>
              <a:srgbClr val="E7434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1002032" y="6108870"/>
            <a:ext cx="3367399" cy="44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5"/>
              </a:lnSpc>
              <a:spcBef>
                <a:spcPct val="0"/>
              </a:spcBef>
            </a:pPr>
            <a:r>
              <a:rPr lang="en-US" sz="254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Exercise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884591" y="6129598"/>
            <a:ext cx="340744" cy="242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74"/>
              </a:lnSpc>
              <a:spcBef>
                <a:spcPct val="0"/>
              </a:spcBef>
            </a:pPr>
            <a:r>
              <a:rPr lang="en-US" sz="148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</a:t>
            </a:r>
          </a:p>
        </p:txBody>
      </p:sp>
      <p:sp>
        <p:nvSpPr>
          <p:cNvPr name="TextBox 18" id="18"/>
          <p:cNvSpPr txBox="true"/>
          <p:nvPr/>
        </p:nvSpPr>
        <p:spPr>
          <a:xfrm rot="-5400000">
            <a:off x="9149238" y="3730143"/>
            <a:ext cx="3367399" cy="473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1"/>
              </a:lnSpc>
              <a:spcBef>
                <a:spcPct val="0"/>
              </a:spcBef>
            </a:pPr>
            <a:r>
              <a:rPr lang="en-US" sz="273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HR (bpm)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7088189">
            <a:off x="10950672" y="6330849"/>
            <a:ext cx="824874" cy="382535"/>
          </a:xfrm>
          <a:custGeom>
            <a:avLst/>
            <a:gdLst/>
            <a:ahLst/>
            <a:cxnLst/>
            <a:rect r="r" b="b" t="t" l="l"/>
            <a:pathLst>
              <a:path h="382535" w="824874">
                <a:moveTo>
                  <a:pt x="0" y="0"/>
                </a:moveTo>
                <a:lnTo>
                  <a:pt x="824874" y="0"/>
                </a:lnTo>
                <a:lnTo>
                  <a:pt x="824874" y="382536"/>
                </a:lnTo>
                <a:lnTo>
                  <a:pt x="0" y="382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4214366" y="6091498"/>
            <a:ext cx="3367399" cy="44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5"/>
              </a:lnSpc>
              <a:spcBef>
                <a:spcPct val="0"/>
              </a:spcBef>
            </a:pPr>
            <a:r>
              <a:rPr lang="en-US" sz="254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Recovery</a:t>
            </a:r>
          </a:p>
        </p:txBody>
      </p:sp>
      <p:sp>
        <p:nvSpPr>
          <p:cNvPr name="AutoShape 21" id="21"/>
          <p:cNvSpPr/>
          <p:nvPr/>
        </p:nvSpPr>
        <p:spPr>
          <a:xfrm rot="-5400000">
            <a:off x="10482263" y="4459810"/>
            <a:ext cx="2864724" cy="0"/>
          </a:xfrm>
          <a:prstGeom prst="line">
            <a:avLst/>
          </a:prstGeom>
          <a:ln cap="flat" w="76200">
            <a:solidFill>
              <a:srgbClr val="E74341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TextBox 22" id="22"/>
          <p:cNvSpPr txBox="true"/>
          <p:nvPr/>
        </p:nvSpPr>
        <p:spPr>
          <a:xfrm rot="0">
            <a:off x="8492452" y="6814832"/>
            <a:ext cx="3367399" cy="44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5"/>
              </a:lnSpc>
              <a:spcBef>
                <a:spcPct val="0"/>
              </a:spcBef>
            </a:pPr>
            <a:r>
              <a:rPr lang="en-US" sz="254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Pre-exercise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-9974461">
            <a:off x="10481707" y="5252364"/>
            <a:ext cx="983094" cy="455910"/>
          </a:xfrm>
          <a:custGeom>
            <a:avLst/>
            <a:gdLst/>
            <a:ahLst/>
            <a:cxnLst/>
            <a:rect r="r" b="b" t="t" l="l"/>
            <a:pathLst>
              <a:path h="455910" w="983094">
                <a:moveTo>
                  <a:pt x="0" y="0"/>
                </a:moveTo>
                <a:lnTo>
                  <a:pt x="983094" y="0"/>
                </a:lnTo>
                <a:lnTo>
                  <a:pt x="983094" y="455910"/>
                </a:lnTo>
                <a:lnTo>
                  <a:pt x="0" y="4559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586929" y="4884722"/>
            <a:ext cx="2537380" cy="88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5"/>
              </a:lnSpc>
              <a:spcBef>
                <a:spcPct val="0"/>
              </a:spcBef>
            </a:pPr>
            <a:r>
              <a:rPr lang="en-US" sz="254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Anticipatory rise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676986" y="2746516"/>
            <a:ext cx="2537380" cy="44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5"/>
              </a:lnSpc>
              <a:spcBef>
                <a:spcPct val="0"/>
              </a:spcBef>
            </a:pPr>
            <a:r>
              <a:rPr lang="en-US" sz="254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Rapid increase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-6100333">
            <a:off x="12128367" y="3530744"/>
            <a:ext cx="986807" cy="457632"/>
          </a:xfrm>
          <a:custGeom>
            <a:avLst/>
            <a:gdLst/>
            <a:ahLst/>
            <a:cxnLst/>
            <a:rect r="r" b="b" t="t" l="l"/>
            <a:pathLst>
              <a:path h="457632" w="986807">
                <a:moveTo>
                  <a:pt x="0" y="0"/>
                </a:moveTo>
                <a:lnTo>
                  <a:pt x="986807" y="0"/>
                </a:lnTo>
                <a:lnTo>
                  <a:pt x="986807" y="457632"/>
                </a:lnTo>
                <a:lnTo>
                  <a:pt x="0" y="45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2231189" y="4899195"/>
            <a:ext cx="2537380" cy="88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5"/>
              </a:lnSpc>
            </a:pPr>
            <a:r>
              <a:rPr lang="en-US" sz="254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Steady</a:t>
            </a:r>
          </a:p>
          <a:p>
            <a:pPr algn="ctr">
              <a:lnSpc>
                <a:spcPts val="3565"/>
              </a:lnSpc>
              <a:spcBef>
                <a:spcPct val="0"/>
              </a:spcBef>
            </a:pPr>
            <a:r>
              <a:rPr lang="en-US" sz="254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state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5609498">
            <a:off x="13008689" y="4433243"/>
            <a:ext cx="808381" cy="374887"/>
          </a:xfrm>
          <a:custGeom>
            <a:avLst/>
            <a:gdLst/>
            <a:ahLst/>
            <a:cxnLst/>
            <a:rect r="r" b="b" t="t" l="l"/>
            <a:pathLst>
              <a:path h="374887" w="808381">
                <a:moveTo>
                  <a:pt x="0" y="0"/>
                </a:moveTo>
                <a:lnTo>
                  <a:pt x="808381" y="0"/>
                </a:lnTo>
                <a:lnTo>
                  <a:pt x="808381" y="374886"/>
                </a:lnTo>
                <a:lnTo>
                  <a:pt x="0" y="374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5044385" y="3401234"/>
            <a:ext cx="2537380" cy="887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5"/>
              </a:lnSpc>
              <a:spcBef>
                <a:spcPct val="0"/>
              </a:spcBef>
            </a:pPr>
            <a:r>
              <a:rPr lang="en-US" sz="254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Rapid decrease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-1358914">
            <a:off x="14878777" y="4326360"/>
            <a:ext cx="986807" cy="457632"/>
          </a:xfrm>
          <a:custGeom>
            <a:avLst/>
            <a:gdLst/>
            <a:ahLst/>
            <a:cxnLst/>
            <a:rect r="r" b="b" t="t" l="l"/>
            <a:pathLst>
              <a:path h="457632" w="986807">
                <a:moveTo>
                  <a:pt x="0" y="0"/>
                </a:moveTo>
                <a:lnTo>
                  <a:pt x="986808" y="0"/>
                </a:lnTo>
                <a:lnTo>
                  <a:pt x="986808" y="457632"/>
                </a:lnTo>
                <a:lnTo>
                  <a:pt x="0" y="45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3296082" y="5952296"/>
            <a:ext cx="3044309" cy="304430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486" t="0" r="-25486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490136" y="5952296"/>
            <a:ext cx="3044309" cy="304430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061" t="0" r="-25061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1952030" y="5923088"/>
            <a:ext cx="3054467" cy="305446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5061" t="0" r="-25061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860008" y="1982673"/>
            <a:ext cx="7283992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During exercise, blood must be </a:t>
            </a:r>
            <a:r>
              <a:rPr lang="en-US" sz="34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distributed </a:t>
            </a:r>
            <a:r>
              <a:rPr lang="en-US" sz="34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 the areas of the body that require increased oxygen supplies.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737613" y="294188"/>
            <a:ext cx="19763225" cy="132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05"/>
              </a:lnSpc>
              <a:spcBef>
                <a:spcPct val="0"/>
              </a:spcBef>
            </a:pPr>
            <a:r>
              <a:rPr lang="en-US" sz="77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REDISTRIBUTION OF BLOOD FLOW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3062127" y="9210866"/>
            <a:ext cx="11881278" cy="779889"/>
            <a:chOff x="0" y="0"/>
            <a:chExt cx="4019099" cy="26381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019099" cy="263814"/>
            </a:xfrm>
            <a:custGeom>
              <a:avLst/>
              <a:gdLst/>
              <a:ahLst/>
              <a:cxnLst/>
              <a:rect r="r" b="b" t="t" l="l"/>
              <a:pathLst>
                <a:path h="263814" w="4019099">
                  <a:moveTo>
                    <a:pt x="0" y="0"/>
                  </a:moveTo>
                  <a:lnTo>
                    <a:pt x="4019099" y="0"/>
                  </a:lnTo>
                  <a:lnTo>
                    <a:pt x="4019099" y="263814"/>
                  </a:lnTo>
                  <a:lnTo>
                    <a:pt x="0" y="26381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276126" y="9277541"/>
            <a:ext cx="13146488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Consider which muscle groups require more oxygen.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48964" y="1982673"/>
            <a:ext cx="6593145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b="true" sz="34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 order to do this, blood flow is redistributed through a mechanism called </a:t>
            </a:r>
            <a:r>
              <a:rPr lang="en-US" b="true" sz="34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vascular shunting</a:t>
            </a:r>
            <a:r>
              <a:rPr lang="en-US" b="true" sz="34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228852" y="4699192"/>
            <a:ext cx="13566878" cy="1223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1"/>
              </a:lnSpc>
              <a:spcBef>
                <a:spcPct val="0"/>
              </a:spcBef>
            </a:pPr>
            <a:r>
              <a:rPr lang="en-US" b="true" sz="35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would the following performers benefit from the vascular shunt mechanism?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9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2253436" y="3204920"/>
            <a:ext cx="3044309" cy="304430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486" t="0" r="-25486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621845" y="3204920"/>
            <a:ext cx="3044309" cy="304430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061" t="0" r="-25061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2992613" y="3204920"/>
            <a:ext cx="3054467" cy="3054467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25061" t="0" r="-25061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-737613" y="294188"/>
            <a:ext cx="19763225" cy="132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05"/>
              </a:lnSpc>
              <a:spcBef>
                <a:spcPct val="0"/>
              </a:spcBef>
            </a:pPr>
            <a:r>
              <a:rPr lang="en-US" sz="77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REDISTRIBUTION OF BLOOD FLOW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2174353" y="6646487"/>
            <a:ext cx="4690987" cy="1868805"/>
            <a:chOff x="0" y="0"/>
            <a:chExt cx="1586828" cy="63216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86828" cy="632164"/>
            </a:xfrm>
            <a:custGeom>
              <a:avLst/>
              <a:gdLst/>
              <a:ahLst/>
              <a:cxnLst/>
              <a:rect r="r" b="b" t="t" l="l"/>
              <a:pathLst>
                <a:path h="632164" w="1586828">
                  <a:moveTo>
                    <a:pt x="0" y="0"/>
                  </a:moveTo>
                  <a:lnTo>
                    <a:pt x="1586828" y="0"/>
                  </a:lnTo>
                  <a:lnTo>
                    <a:pt x="1586828" y="632164"/>
                  </a:lnTo>
                  <a:lnTo>
                    <a:pt x="0" y="63216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430097" y="6791007"/>
            <a:ext cx="4690987" cy="1724285"/>
            <a:chOff x="0" y="0"/>
            <a:chExt cx="1586828" cy="58327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86828" cy="583277"/>
            </a:xfrm>
            <a:custGeom>
              <a:avLst/>
              <a:gdLst/>
              <a:ahLst/>
              <a:cxnLst/>
              <a:rect r="r" b="b" t="t" l="l"/>
              <a:pathLst>
                <a:path h="583277" w="1586828">
                  <a:moveTo>
                    <a:pt x="0" y="0"/>
                  </a:moveTo>
                  <a:lnTo>
                    <a:pt x="1586828" y="0"/>
                  </a:lnTo>
                  <a:lnTo>
                    <a:pt x="1586828" y="583277"/>
                  </a:lnTo>
                  <a:lnTo>
                    <a:pt x="0" y="583277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639462" y="7029926"/>
            <a:ext cx="4272258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34063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Quadriceps </a:t>
            </a:r>
          </a:p>
          <a:p>
            <a:pPr algn="ctr" marL="734063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Hamstrings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6798506" y="6646487"/>
            <a:ext cx="4690987" cy="2888038"/>
            <a:chOff x="0" y="0"/>
            <a:chExt cx="1586828" cy="97694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586828" cy="976941"/>
            </a:xfrm>
            <a:custGeom>
              <a:avLst/>
              <a:gdLst/>
              <a:ahLst/>
              <a:cxnLst/>
              <a:rect r="r" b="b" t="t" l="l"/>
              <a:pathLst>
                <a:path h="976941" w="1586828">
                  <a:moveTo>
                    <a:pt x="0" y="0"/>
                  </a:moveTo>
                  <a:lnTo>
                    <a:pt x="1586828" y="0"/>
                  </a:lnTo>
                  <a:lnTo>
                    <a:pt x="1586828" y="976941"/>
                  </a:lnTo>
                  <a:lnTo>
                    <a:pt x="0" y="976941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7007871" y="6888855"/>
            <a:ext cx="4272258" cy="2380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34063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Biceps</a:t>
            </a:r>
          </a:p>
          <a:p>
            <a:pPr algn="ctr" marL="734063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Triceps</a:t>
            </a:r>
          </a:p>
          <a:p>
            <a:pPr algn="ctr" marL="734063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Deltoids</a:t>
            </a:r>
          </a:p>
          <a:p>
            <a:pPr algn="ctr" marL="734063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Pectorals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383717" y="6903460"/>
            <a:ext cx="4272258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34063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Arm muscles</a:t>
            </a:r>
          </a:p>
          <a:p>
            <a:pPr algn="ctr" marL="734063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Leg muscles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10084" y="2040714"/>
            <a:ext cx="16062921" cy="680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1"/>
              </a:lnSpc>
              <a:spcBef>
                <a:spcPct val="0"/>
              </a:spcBef>
            </a:pPr>
            <a:r>
              <a:rPr lang="en-US" sz="39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Vascular shunting results in i</a:t>
            </a:r>
            <a:r>
              <a:rPr lang="en-US" b="true" sz="39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ncreased oxygen delivery to the: 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3972031" y="1878906"/>
            <a:ext cx="3287269" cy="328726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0" t="-16653" r="0" b="-16653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06467" y="3522541"/>
            <a:ext cx="4009552" cy="4009552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6349" t="0" r="-6349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-737613" y="294188"/>
            <a:ext cx="19763225" cy="132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05"/>
              </a:lnSpc>
              <a:spcBef>
                <a:spcPct val="0"/>
              </a:spcBef>
            </a:pPr>
            <a:r>
              <a:rPr lang="en-US" sz="77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REDISTRIBUTION OF BLOOD FLOW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30651" y="2059501"/>
            <a:ext cx="13351549" cy="1287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brain requires the same amount of oxygen at rest and during exercise.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71826" y="7903568"/>
            <a:ext cx="12996667" cy="182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Eating just before exercising can cause a conflict between the demands of muscles and the digestive system, causing cramps and stomach pain.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992085" y="4128604"/>
            <a:ext cx="7062724" cy="2573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31"/>
              </a:lnSpc>
              <a:spcBef>
                <a:spcPct val="0"/>
              </a:spcBef>
            </a:pPr>
            <a:r>
              <a:rPr lang="en-US" sz="36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However, t</a:t>
            </a:r>
            <a:r>
              <a:rPr lang="en-US" b="true" sz="36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 digestive system will require increased oxygen supplies after eating for digestion.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9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37613" y="313238"/>
            <a:ext cx="19763225" cy="1111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85"/>
              </a:lnSpc>
              <a:spcBef>
                <a:spcPct val="0"/>
              </a:spcBef>
            </a:pPr>
            <a:r>
              <a:rPr lang="en-US" sz="64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VASODILATION AND VASOCONSTRITION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719531" y="1914723"/>
            <a:ext cx="12848937" cy="192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39"/>
              </a:lnSpc>
              <a:spcBef>
                <a:spcPct val="0"/>
              </a:spcBef>
            </a:pPr>
            <a:r>
              <a:rPr lang="en-US" sz="367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Vasoconstriction and vasodilation are the mechanisms </a:t>
            </a:r>
            <a:r>
              <a:rPr lang="en-US" sz="367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used by blood vessels to dictate blood flow</a:t>
            </a:r>
            <a:r>
              <a:rPr lang="en-US" sz="367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to different areas of the body.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17140" y="4122025"/>
            <a:ext cx="13253720" cy="5154731"/>
            <a:chOff x="0" y="0"/>
            <a:chExt cx="4792816" cy="186405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792816" cy="1864056"/>
            </a:xfrm>
            <a:custGeom>
              <a:avLst/>
              <a:gdLst/>
              <a:ahLst/>
              <a:cxnLst/>
              <a:rect r="r" b="b" t="t" l="l"/>
              <a:pathLst>
                <a:path h="1864056" w="4792816">
                  <a:moveTo>
                    <a:pt x="0" y="0"/>
                  </a:moveTo>
                  <a:lnTo>
                    <a:pt x="4792816" y="0"/>
                  </a:lnTo>
                  <a:lnTo>
                    <a:pt x="4792816" y="1864056"/>
                  </a:lnTo>
                  <a:lnTo>
                    <a:pt x="0" y="1864056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2728741" y="4340470"/>
            <a:ext cx="12830519" cy="4709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z="3835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VasoDILATion - blood vessels DILATE (get bigger)</a:t>
            </a:r>
          </a:p>
          <a:p>
            <a:pPr algn="ctr">
              <a:lnSpc>
                <a:spcPts val="5369"/>
              </a:lnSpc>
            </a:pPr>
            <a:r>
              <a:rPr lang="en-US" sz="3835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Allows MORE blood for the active muscles</a:t>
            </a:r>
          </a:p>
          <a:p>
            <a:pPr algn="ctr">
              <a:lnSpc>
                <a:spcPts val="5369"/>
              </a:lnSpc>
            </a:pPr>
          </a:p>
          <a:p>
            <a:pPr algn="ctr">
              <a:lnSpc>
                <a:spcPts val="5369"/>
              </a:lnSpc>
            </a:pPr>
            <a:r>
              <a:rPr lang="en-US" sz="3835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VasoCONSTRICTion - blood vessels CONSTRICT (get smaller)</a:t>
            </a:r>
          </a:p>
          <a:p>
            <a:pPr algn="ctr">
              <a:lnSpc>
                <a:spcPts val="5369"/>
              </a:lnSpc>
              <a:spcBef>
                <a:spcPct val="0"/>
              </a:spcBef>
            </a:pPr>
            <a:r>
              <a:rPr lang="en-US" sz="3835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Takes blood AWAY from inactive areas and organs 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51930" y="4873643"/>
            <a:ext cx="5605669" cy="4515954"/>
          </a:xfrm>
          <a:custGeom>
            <a:avLst/>
            <a:gdLst/>
            <a:ahLst/>
            <a:cxnLst/>
            <a:rect r="r" b="b" t="t" l="l"/>
            <a:pathLst>
              <a:path h="4515954" w="5605669">
                <a:moveTo>
                  <a:pt x="0" y="0"/>
                </a:moveTo>
                <a:lnTo>
                  <a:pt x="5605670" y="0"/>
                </a:lnTo>
                <a:lnTo>
                  <a:pt x="5605670" y="4515953"/>
                </a:lnTo>
                <a:lnTo>
                  <a:pt x="0" y="45159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96" t="0" r="-1802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52366" y="2166340"/>
            <a:ext cx="2041613" cy="204161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3F3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-737613" y="294188"/>
            <a:ext cx="19763225" cy="1326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05"/>
              </a:lnSpc>
              <a:spcBef>
                <a:spcPct val="0"/>
              </a:spcBef>
            </a:pPr>
            <a:r>
              <a:rPr lang="en-US" sz="77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VASODILATION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734050" y="2911635"/>
            <a:ext cx="6945241" cy="5888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4"/>
              </a:lnSpc>
            </a:pPr>
            <a:r>
              <a:rPr lang="en-US" sz="332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During a rugby match, vasodilation will occur in </a:t>
            </a:r>
            <a:r>
              <a:rPr lang="en-US" sz="332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arteries </a:t>
            </a:r>
            <a:r>
              <a:rPr lang="en-US" sz="332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delivering </a:t>
            </a:r>
            <a:r>
              <a:rPr lang="en-US" sz="332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oxygenated blood</a:t>
            </a:r>
            <a:r>
              <a:rPr lang="en-US" sz="332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to the</a:t>
            </a:r>
            <a:r>
              <a:rPr lang="en-US" sz="332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performers leg</a:t>
            </a:r>
            <a:r>
              <a:rPr lang="en-US" sz="332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  <a:p>
            <a:pPr algn="ctr">
              <a:lnSpc>
                <a:spcPts val="4654"/>
              </a:lnSpc>
            </a:pPr>
          </a:p>
          <a:p>
            <a:pPr algn="ctr">
              <a:lnSpc>
                <a:spcPts val="4654"/>
              </a:lnSpc>
              <a:spcBef>
                <a:spcPct val="0"/>
              </a:spcBef>
            </a:pPr>
            <a:r>
              <a:rPr lang="en-US" sz="332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This allows more oxygen to be delivered to active muscles, allowing </a:t>
            </a:r>
            <a:r>
              <a:rPr lang="en-US" sz="332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more aerobic respiration</a:t>
            </a:r>
            <a:r>
              <a:rPr lang="en-US" sz="3324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to take place to produce more energy.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398971" y="2212945"/>
            <a:ext cx="1914143" cy="1914143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869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15376" y="2429350"/>
            <a:ext cx="1515593" cy="1515593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BE8E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725196" y="2556834"/>
            <a:ext cx="1278288" cy="1278288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3F3C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468380" y="2212945"/>
            <a:ext cx="2022523" cy="2022523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3F3C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5514549" y="2259114"/>
            <a:ext cx="1896244" cy="1896244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8692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5595853" y="2340418"/>
            <a:ext cx="1768771" cy="176877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BE8E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703211" y="2427326"/>
            <a:ext cx="1578937" cy="1578937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3F3C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3393979" y="2631895"/>
            <a:ext cx="2074401" cy="1112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4"/>
              </a:lnSpc>
              <a:spcBef>
                <a:spcPct val="0"/>
              </a:spcBef>
            </a:pPr>
            <a:r>
              <a:rPr lang="en-US" sz="3210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Normal artery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657600" y="2109190"/>
            <a:ext cx="2634959" cy="1681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4"/>
              </a:lnSpc>
              <a:spcBef>
                <a:spcPct val="0"/>
              </a:spcBef>
            </a:pPr>
            <a:r>
              <a:rPr lang="en-US" sz="3210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Vasodilatedartery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-1493988">
            <a:off x="7360992" y="7163556"/>
            <a:ext cx="2788915" cy="1293359"/>
          </a:xfrm>
          <a:custGeom>
            <a:avLst/>
            <a:gdLst/>
            <a:ahLst/>
            <a:cxnLst/>
            <a:rect r="r" b="b" t="t" l="l"/>
            <a:pathLst>
              <a:path h="1293359" w="2788915">
                <a:moveTo>
                  <a:pt x="0" y="0"/>
                </a:moveTo>
                <a:lnTo>
                  <a:pt x="2788915" y="0"/>
                </a:lnTo>
                <a:lnTo>
                  <a:pt x="2788915" y="1293360"/>
                </a:lnTo>
                <a:lnTo>
                  <a:pt x="0" y="1293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36" id="36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10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395990" y="3713222"/>
            <a:ext cx="5846953" cy="5846953"/>
          </a:xfrm>
          <a:custGeom>
            <a:avLst/>
            <a:gdLst/>
            <a:ahLst/>
            <a:cxnLst/>
            <a:rect r="r" b="b" t="t" l="l"/>
            <a:pathLst>
              <a:path h="5846953" w="5846953">
                <a:moveTo>
                  <a:pt x="0" y="0"/>
                </a:moveTo>
                <a:lnTo>
                  <a:pt x="5846953" y="0"/>
                </a:lnTo>
                <a:lnTo>
                  <a:pt x="5846953" y="5846953"/>
                </a:lnTo>
                <a:lnTo>
                  <a:pt x="0" y="584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038465" y="1993705"/>
            <a:ext cx="12562003" cy="1157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37"/>
              </a:lnSpc>
              <a:spcBef>
                <a:spcPct val="0"/>
              </a:spcBef>
            </a:pPr>
            <a:r>
              <a:rPr lang="en-US" sz="331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Label the diagram in your booklet with the chambers, arteries, veins and valves of the heart.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-27687"/>
            <a:ext cx="18288000" cy="1704648"/>
            <a:chOff x="0" y="0"/>
            <a:chExt cx="6186311" cy="5766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186311" cy="576634"/>
            </a:xfrm>
            <a:custGeom>
              <a:avLst/>
              <a:gdLst/>
              <a:ahLst/>
              <a:cxnLst/>
              <a:rect r="r" b="b" t="t" l="l"/>
              <a:pathLst>
                <a:path h="57663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634"/>
                  </a:lnTo>
                  <a:lnTo>
                    <a:pt x="0" y="57663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5859264" y="85910"/>
            <a:ext cx="6569472" cy="1558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20"/>
              </a:lnSpc>
              <a:spcBef>
                <a:spcPct val="0"/>
              </a:spcBef>
            </a:pPr>
            <a:r>
              <a:rPr lang="en-US" sz="9157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HEART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413779" y="3646547"/>
            <a:ext cx="3828653" cy="2842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321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Chambers: </a:t>
            </a:r>
          </a:p>
          <a:p>
            <a:pPr algn="ctr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Right Atrium</a:t>
            </a:r>
          </a:p>
          <a:p>
            <a:pPr algn="ctr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Left Atrium</a:t>
            </a:r>
          </a:p>
          <a:p>
            <a:pPr algn="ctr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Right Ventricle</a:t>
            </a:r>
          </a:p>
          <a:p>
            <a:pPr algn="ctr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Left Ventricle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8087" y="3646547"/>
            <a:ext cx="5998324" cy="2270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321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Arteries:</a:t>
            </a:r>
          </a:p>
          <a:p>
            <a:pPr algn="l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Right Pulmonary Artery</a:t>
            </a:r>
          </a:p>
          <a:p>
            <a:pPr algn="l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Aorta</a:t>
            </a:r>
          </a:p>
          <a:p>
            <a:pPr algn="l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Left Pulmonary Artery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07142" y="6730338"/>
            <a:ext cx="5760213" cy="2270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321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Veins:</a:t>
            </a:r>
          </a:p>
          <a:p>
            <a:pPr algn="l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Right Pulmonary Vein</a:t>
            </a:r>
          </a:p>
          <a:p>
            <a:pPr algn="l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Vena Cava</a:t>
            </a:r>
          </a:p>
          <a:p>
            <a:pPr algn="l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Left Pulmonary Vein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50832" y="6867274"/>
            <a:ext cx="4266981" cy="2270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321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Valves:</a:t>
            </a:r>
          </a:p>
          <a:p>
            <a:pPr algn="l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Tricuspid Valve </a:t>
            </a:r>
          </a:p>
          <a:p>
            <a:pPr algn="l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Bicuspid Valve (x2)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44000" y="9493500"/>
            <a:ext cx="5918780" cy="556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5066" indent="-347533" lvl="1">
              <a:lnSpc>
                <a:spcPts val="4507"/>
              </a:lnSpc>
              <a:buFont typeface="Arial"/>
              <a:buChar char="•"/>
            </a:pPr>
            <a:r>
              <a:rPr lang="en-US" sz="321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Septum (cardiac tissue)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053220" y="2192562"/>
            <a:ext cx="1948000" cy="194800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3F3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097688" y="2237030"/>
            <a:ext cx="1826375" cy="182637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869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304170" y="2443513"/>
            <a:ext cx="1446099" cy="144609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BE8E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408955" y="2565152"/>
            <a:ext cx="1219675" cy="1219675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3F3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5980505" y="2237030"/>
            <a:ext cx="1929785" cy="1929785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3F3C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6024557" y="2281083"/>
            <a:ext cx="1809297" cy="1809297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869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6263309" y="2543081"/>
            <a:ext cx="1346531" cy="134653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BE8E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6399954" y="2655910"/>
            <a:ext cx="1092026" cy="1092026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3F3C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2419750" y="4662116"/>
            <a:ext cx="10981080" cy="7176701"/>
          </a:xfrm>
          <a:custGeom>
            <a:avLst/>
            <a:gdLst/>
            <a:ahLst/>
            <a:cxnLst/>
            <a:rect r="r" b="b" t="t" l="l"/>
            <a:pathLst>
              <a:path h="7176701" w="10981080">
                <a:moveTo>
                  <a:pt x="0" y="0"/>
                </a:moveTo>
                <a:lnTo>
                  <a:pt x="10981080" y="0"/>
                </a:lnTo>
                <a:lnTo>
                  <a:pt x="10981080" y="7176700"/>
                </a:lnTo>
                <a:lnTo>
                  <a:pt x="0" y="7176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43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-737613" y="294188"/>
            <a:ext cx="19763225" cy="1326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05"/>
              </a:lnSpc>
              <a:spcBef>
                <a:spcPct val="0"/>
              </a:spcBef>
            </a:pPr>
            <a:r>
              <a:rPr lang="en-US" sz="77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VASOCONSTRICTION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595244" y="3718152"/>
            <a:ext cx="6794953" cy="5540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1"/>
              </a:lnSpc>
            </a:pPr>
            <a:r>
              <a:rPr lang="en-US" sz="352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During exercise, </a:t>
            </a:r>
            <a:r>
              <a:rPr lang="en-US" sz="35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arteries</a:t>
            </a:r>
            <a:r>
              <a:rPr lang="en-US" sz="352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delivering blood to areas such as the </a:t>
            </a:r>
            <a:r>
              <a:rPr lang="en-US" sz="352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digestive system and the liver</a:t>
            </a:r>
            <a:r>
              <a:rPr lang="en-US" sz="352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are constricted. </a:t>
            </a:r>
          </a:p>
          <a:p>
            <a:pPr algn="ctr">
              <a:lnSpc>
                <a:spcPts val="4931"/>
              </a:lnSpc>
            </a:pPr>
          </a:p>
          <a:p>
            <a:pPr algn="ctr">
              <a:lnSpc>
                <a:spcPts val="4931"/>
              </a:lnSpc>
              <a:spcBef>
                <a:spcPct val="0"/>
              </a:spcBef>
            </a:pPr>
            <a:r>
              <a:rPr lang="en-US" sz="352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This diverts a larger proportion of the performers blood supply to their muscles.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001220" y="2634151"/>
            <a:ext cx="1979285" cy="1064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8"/>
              </a:lnSpc>
              <a:spcBef>
                <a:spcPct val="0"/>
              </a:spcBef>
            </a:pPr>
            <a:r>
              <a:rPr lang="en-US" sz="3063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Normal artery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910290" y="2641247"/>
            <a:ext cx="3369908" cy="1064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8"/>
              </a:lnSpc>
              <a:spcBef>
                <a:spcPct val="0"/>
              </a:spcBef>
            </a:pPr>
            <a:r>
              <a:rPr lang="en-US" sz="3063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Vasoconstricted artery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35" id="35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10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8845" y="284663"/>
            <a:ext cx="18445690" cy="1237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78"/>
              </a:lnSpc>
              <a:spcBef>
                <a:spcPct val="0"/>
              </a:spcBef>
            </a:pPr>
            <a:r>
              <a:rPr lang="en-US" sz="727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PROCESS OF VASCULAR SHUNTING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865501" y="3697567"/>
            <a:ext cx="4202651" cy="161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Chemoreceptors stimulate the </a:t>
            </a:r>
            <a:r>
              <a:rPr lang="en-US" sz="30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Vasomotor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1461983">
            <a:off x="6200715" y="3053804"/>
            <a:ext cx="994865" cy="355664"/>
          </a:xfrm>
          <a:custGeom>
            <a:avLst/>
            <a:gdLst/>
            <a:ahLst/>
            <a:cxnLst/>
            <a:rect r="r" b="b" t="t" l="l"/>
            <a:pathLst>
              <a:path h="355664" w="994865">
                <a:moveTo>
                  <a:pt x="0" y="0"/>
                </a:moveTo>
                <a:lnTo>
                  <a:pt x="994866" y="0"/>
                </a:lnTo>
                <a:lnTo>
                  <a:pt x="994866" y="355664"/>
                </a:lnTo>
                <a:lnTo>
                  <a:pt x="0" y="355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689612">
            <a:off x="9570702" y="4739958"/>
            <a:ext cx="994900" cy="355677"/>
          </a:xfrm>
          <a:custGeom>
            <a:avLst/>
            <a:gdLst/>
            <a:ahLst/>
            <a:cxnLst/>
            <a:rect r="r" b="b" t="t" l="l"/>
            <a:pathLst>
              <a:path h="355677" w="994900">
                <a:moveTo>
                  <a:pt x="0" y="0"/>
                </a:moveTo>
                <a:lnTo>
                  <a:pt x="994900" y="0"/>
                </a:lnTo>
                <a:lnTo>
                  <a:pt x="994900" y="355676"/>
                </a:lnTo>
                <a:lnTo>
                  <a:pt x="0" y="355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596598" y="5510118"/>
            <a:ext cx="4826234" cy="161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Vasomotor</a:t>
            </a:r>
            <a:r>
              <a:rPr lang="en-US" sz="3099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0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signals for a redistribution</a:t>
            </a:r>
            <a:r>
              <a:rPr lang="en-US" sz="30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of blood flow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1689612">
            <a:off x="12901670" y="6881736"/>
            <a:ext cx="1042323" cy="372631"/>
          </a:xfrm>
          <a:custGeom>
            <a:avLst/>
            <a:gdLst/>
            <a:ahLst/>
            <a:cxnLst/>
            <a:rect r="r" b="b" t="t" l="l"/>
            <a:pathLst>
              <a:path h="372631" w="1042323">
                <a:moveTo>
                  <a:pt x="0" y="0"/>
                </a:moveTo>
                <a:lnTo>
                  <a:pt x="1042324" y="0"/>
                </a:lnTo>
                <a:lnTo>
                  <a:pt x="1042324" y="372630"/>
                </a:lnTo>
                <a:lnTo>
                  <a:pt x="0" y="372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60260" y="4450810"/>
            <a:ext cx="5463862" cy="6520451"/>
          </a:xfrm>
          <a:custGeom>
            <a:avLst/>
            <a:gdLst/>
            <a:ahLst/>
            <a:cxnLst/>
            <a:rect r="r" b="b" t="t" l="l"/>
            <a:pathLst>
              <a:path h="6520451" w="5463862">
                <a:moveTo>
                  <a:pt x="0" y="0"/>
                </a:moveTo>
                <a:lnTo>
                  <a:pt x="5463862" y="0"/>
                </a:lnTo>
                <a:lnTo>
                  <a:pt x="5463862" y="6520451"/>
                </a:lnTo>
                <a:lnTo>
                  <a:pt x="0" y="6520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68" t="0" r="-9668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64520" y="2402961"/>
            <a:ext cx="5533628" cy="161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Increase in CO2 and Lactic Acid detected by the </a:t>
            </a:r>
            <a:r>
              <a:rPr lang="en-US" sz="30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Chemoreceptors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681168" y="7644361"/>
            <a:ext cx="6578132" cy="2159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Vasodilation and Vasoconstriction occur and the </a:t>
            </a:r>
            <a:r>
              <a:rPr lang="en-US" sz="30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pre-capillary sphincters adjust blood flow</a:t>
            </a:r>
            <a:r>
              <a:rPr lang="en-US" sz="30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into the capillaries.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811575" y="1202286"/>
            <a:ext cx="7332425" cy="8229600"/>
          </a:xfrm>
          <a:custGeom>
            <a:avLst/>
            <a:gdLst/>
            <a:ahLst/>
            <a:cxnLst/>
            <a:rect r="r" b="b" t="t" l="l"/>
            <a:pathLst>
              <a:path h="8229600" w="7332425">
                <a:moveTo>
                  <a:pt x="0" y="0"/>
                </a:moveTo>
                <a:lnTo>
                  <a:pt x="7332425" y="0"/>
                </a:lnTo>
                <a:lnTo>
                  <a:pt x="73324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143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314256" y="329060"/>
            <a:ext cx="18916513" cy="1265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7"/>
              </a:lnSpc>
              <a:spcBef>
                <a:spcPct val="0"/>
              </a:spcBef>
            </a:pPr>
            <a:r>
              <a:rPr lang="en-US" sz="7455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PROCESS OF VASCULAR SHUNTING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625291" y="4364874"/>
            <a:ext cx="7634009" cy="3207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How does vascular shunting occur in order to benefit a netball players during a match? 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016478" y="1900514"/>
            <a:ext cx="3791142" cy="3915492"/>
            <a:chOff x="0" y="0"/>
            <a:chExt cx="6350000" cy="65582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18906" t="0" r="-18906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0DED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-294564" y="320714"/>
            <a:ext cx="18877127" cy="1273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16"/>
              </a:lnSpc>
              <a:spcBef>
                <a:spcPct val="0"/>
              </a:spcBef>
            </a:pPr>
            <a:r>
              <a:rPr lang="en-US" sz="744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PROCESS OF VASCULAR SHUNTING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783441" y="6092190"/>
            <a:ext cx="8571348" cy="3166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Vasomotor is </a:t>
            </a:r>
            <a:r>
              <a:rPr lang="en-US" sz="3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located in the Medulla Oblongata</a:t>
            </a:r>
            <a:r>
              <a:rPr lang="en-US" sz="35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in the brain and is responsible for the </a:t>
            </a:r>
            <a:r>
              <a:rPr lang="en-US" sz="3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regulation of heart rate</a:t>
            </a:r>
            <a:r>
              <a:rPr lang="en-US" sz="35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3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blood pressure</a:t>
            </a:r>
            <a:r>
              <a:rPr lang="en-US" sz="35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and the </a:t>
            </a:r>
            <a:r>
              <a:rPr lang="en-US" sz="35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redistribution of blood flow</a:t>
            </a:r>
            <a:r>
              <a:rPr lang="en-US" sz="35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01595" y="2506344"/>
            <a:ext cx="7814883" cy="2637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Chemoreceptors detect a </a:t>
            </a:r>
            <a:r>
              <a:rPr lang="en-US" sz="37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change in blood acidity/CO2 levels</a:t>
            </a:r>
            <a:r>
              <a:rPr lang="en-US" sz="37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They are located in the wall of arteries. </a:t>
            </a: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3201595" y="5743628"/>
            <a:ext cx="3581846" cy="3699330"/>
            <a:chOff x="0" y="0"/>
            <a:chExt cx="6350000" cy="65582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1679" t="0" r="-1679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0DED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11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37613" y="435610"/>
            <a:ext cx="19763225" cy="986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SYMPATHETIC V PARASYMPATHETIC SYSTEMS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74716" y="2051409"/>
            <a:ext cx="14738568" cy="1418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98"/>
              </a:lnSpc>
            </a:pPr>
            <a:r>
              <a:rPr lang="en-US" sz="37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During exercise, the heart rate of an individual needs to change to meet certain demands.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774716" y="4398447"/>
            <a:ext cx="4119866" cy="4254998"/>
            <a:chOff x="0" y="0"/>
            <a:chExt cx="6350000" cy="65582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1679" t="0" r="-1679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0DED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442913" y="3883071"/>
            <a:ext cx="10070371" cy="369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5"/>
              </a:lnSpc>
            </a:pPr>
            <a:r>
              <a:rPr lang="en-US" sz="35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Cardiac Control Centre (CCC) in the medulla oblongata in the brain receives information from sensory nerves and sends information to motor nerves.</a:t>
            </a:r>
          </a:p>
          <a:p>
            <a:pPr algn="ctr">
              <a:lnSpc>
                <a:spcPts val="4905"/>
              </a:lnSpc>
            </a:pPr>
          </a:p>
          <a:p>
            <a:pPr algn="ctr">
              <a:lnSpc>
                <a:spcPts val="4905"/>
              </a:lnSpc>
              <a:spcBef>
                <a:spcPct val="0"/>
              </a:spcBef>
            </a:pPr>
            <a:r>
              <a:rPr lang="en-US" sz="35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Heart rate can be regulated by: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750443" y="7647968"/>
            <a:ext cx="5455312" cy="1944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99605" indent="-399803" lvl="1">
              <a:lnSpc>
                <a:spcPts val="5185"/>
              </a:lnSpc>
              <a:buAutoNum type="arabicPeriod" startAt="1"/>
            </a:pPr>
            <a:r>
              <a:rPr lang="en-US" b="true" sz="37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Neural Controls</a:t>
            </a:r>
          </a:p>
          <a:p>
            <a:pPr algn="ctr" marL="799605" indent="-399803" lvl="1">
              <a:lnSpc>
                <a:spcPts val="5185"/>
              </a:lnSpc>
              <a:buAutoNum type="arabicPeriod" startAt="1"/>
            </a:pPr>
            <a:r>
              <a:rPr lang="en-US" b="true" sz="37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Intrinsic Controls</a:t>
            </a:r>
          </a:p>
          <a:p>
            <a:pPr algn="ctr" marL="799605" indent="-399803" lvl="1">
              <a:lnSpc>
                <a:spcPts val="5185"/>
              </a:lnSpc>
              <a:buAutoNum type="arabicPeriod" startAt="1"/>
            </a:pPr>
            <a:r>
              <a:rPr lang="en-US" b="true" sz="37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Hormonal Controls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4523777">
            <a:off x="3535055" y="4419328"/>
            <a:ext cx="2787393" cy="996493"/>
          </a:xfrm>
          <a:custGeom>
            <a:avLst/>
            <a:gdLst/>
            <a:ahLst/>
            <a:cxnLst/>
            <a:rect r="r" b="b" t="t" l="l"/>
            <a:pathLst>
              <a:path h="996493" w="2787393">
                <a:moveTo>
                  <a:pt x="0" y="0"/>
                </a:moveTo>
                <a:lnTo>
                  <a:pt x="2787393" y="0"/>
                </a:lnTo>
                <a:lnTo>
                  <a:pt x="2787393" y="996494"/>
                </a:lnTo>
                <a:lnTo>
                  <a:pt x="0" y="996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737613" y="435610"/>
            <a:ext cx="19763225" cy="986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SYMPATHETIC V PARASYMPATHETIC SYSTEMS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275576" y="4527175"/>
            <a:ext cx="9525" cy="637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2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774716" y="1815159"/>
            <a:ext cx="14738568" cy="1418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98"/>
              </a:lnSpc>
            </a:pPr>
            <a:r>
              <a:rPr lang="en-US" sz="37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activation of the sympathetic or parasympathetic nervous systems result in different changes in heart rate...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5999730">
            <a:off x="9832415" y="4541566"/>
            <a:ext cx="2787393" cy="996493"/>
          </a:xfrm>
          <a:custGeom>
            <a:avLst/>
            <a:gdLst/>
            <a:ahLst/>
            <a:cxnLst/>
            <a:rect r="r" b="b" t="t" l="l"/>
            <a:pathLst>
              <a:path h="996493" w="2787393">
                <a:moveTo>
                  <a:pt x="0" y="0"/>
                </a:moveTo>
                <a:lnTo>
                  <a:pt x="2787393" y="0"/>
                </a:lnTo>
                <a:lnTo>
                  <a:pt x="2787393" y="996493"/>
                </a:lnTo>
                <a:lnTo>
                  <a:pt x="0" y="9964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62296" y="3447439"/>
            <a:ext cx="4731226" cy="3282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3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Sympathetic system increases </a:t>
            </a:r>
            <a:r>
              <a:rPr lang="en-US" sz="3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number of cardiac impulses, increasing heart rate (e.g. during exercise).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673786" y="3447439"/>
            <a:ext cx="5041464" cy="3948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3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Parasympathetic system decreases</a:t>
            </a:r>
            <a:r>
              <a:rPr lang="en-US" sz="3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the number of cardiac impulses, decreasing heart rate</a:t>
            </a:r>
          </a:p>
          <a:p>
            <a:pPr algn="ctr">
              <a:lnSpc>
                <a:spcPts val="5254"/>
              </a:lnSpc>
            </a:pPr>
            <a:r>
              <a:rPr lang="en-US" sz="3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(e.g. at rest).</a:t>
            </a:r>
          </a:p>
        </p:txBody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744396" y="6937269"/>
            <a:ext cx="3005446" cy="3104025"/>
            <a:chOff x="0" y="0"/>
            <a:chExt cx="6350000" cy="65582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l="-1679" t="0" r="-1679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0DED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095206" y="7396382"/>
            <a:ext cx="5189895" cy="2217718"/>
            <a:chOff x="0" y="0"/>
            <a:chExt cx="1755594" cy="75019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55594" cy="750191"/>
            </a:xfrm>
            <a:custGeom>
              <a:avLst/>
              <a:gdLst/>
              <a:ahLst/>
              <a:cxnLst/>
              <a:rect r="r" b="b" t="t" l="l"/>
              <a:pathLst>
                <a:path h="750191" w="1755594">
                  <a:moveTo>
                    <a:pt x="0" y="0"/>
                  </a:moveTo>
                  <a:lnTo>
                    <a:pt x="1755594" y="0"/>
                  </a:lnTo>
                  <a:lnTo>
                    <a:pt x="1755594" y="750191"/>
                  </a:lnTo>
                  <a:lnTo>
                    <a:pt x="0" y="750191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149857" y="7513855"/>
            <a:ext cx="4994143" cy="1948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3165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Both are controlled by the medulla oblongata in the brain.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12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37613" y="294188"/>
            <a:ext cx="19763225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CHEMORECEPTORS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383502" y="3410969"/>
            <a:ext cx="13520997" cy="5847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1"/>
              </a:lnSpc>
              <a:spcBef>
                <a:spcPct val="0"/>
              </a:spcBef>
            </a:pPr>
            <a:r>
              <a:rPr lang="en-US" b="true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During </a:t>
            </a:r>
            <a:r>
              <a:rPr lang="en-US" b="true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exercise </a:t>
            </a:r>
            <a:r>
              <a:rPr lang="en-US" b="true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chemoreceptors detect an increase in </a:t>
            </a:r>
            <a:r>
              <a:rPr lang="en-US" b="true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carbon dioxide</a:t>
            </a:r>
            <a:r>
              <a:rPr lang="en-US" b="true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Nerve impulses</a:t>
            </a:r>
          </a:p>
          <a:p>
            <a:pPr algn="ctr">
              <a:lnSpc>
                <a:spcPts val="5831"/>
              </a:lnSpc>
              <a:spcBef>
                <a:spcPct val="0"/>
              </a:spcBef>
            </a:pPr>
            <a:r>
              <a:rPr lang="en-US" b="true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are therefore sent to the </a:t>
            </a:r>
            <a:r>
              <a:rPr lang="en-US" b="true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medulla oblongata</a:t>
            </a:r>
            <a:r>
              <a:rPr lang="en-US" b="true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in the brain and the </a:t>
            </a:r>
            <a:r>
              <a:rPr lang="en-US" b="true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sympathetic nervous</a:t>
            </a:r>
            <a:r>
              <a:rPr lang="en-US" b="true" sz="4165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  <a:p>
            <a:pPr algn="ctr">
              <a:lnSpc>
                <a:spcPts val="5831"/>
              </a:lnSpc>
              <a:spcBef>
                <a:spcPct val="0"/>
              </a:spcBef>
            </a:pPr>
            <a:r>
              <a:rPr lang="en-US" b="true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system is activated and impulses are sent to the SA </a:t>
            </a:r>
            <a:r>
              <a:rPr lang="en-US" b="true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node</a:t>
            </a:r>
            <a:r>
              <a:rPr lang="en-US" b="true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in order for contractions to </a:t>
            </a:r>
          </a:p>
          <a:p>
            <a:pPr algn="ctr">
              <a:lnSpc>
                <a:spcPts val="5831"/>
              </a:lnSpc>
              <a:spcBef>
                <a:spcPct val="0"/>
              </a:spcBef>
            </a:pPr>
            <a:r>
              <a:rPr lang="en-US" b="true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increase. This will lead to an increase in heart rate and the supply of </a:t>
            </a:r>
            <a:r>
              <a:rPr lang="en-US" b="true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oxygen </a:t>
            </a:r>
            <a:r>
              <a:rPr lang="en-US" b="true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 the body.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06293" y="2034344"/>
            <a:ext cx="6075415" cy="95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4"/>
              </a:lnSpc>
            </a:pPr>
            <a:r>
              <a:rPr lang="en-US" sz="49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Fill in the blanks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446112"/>
            <a:chOff x="0" y="0"/>
            <a:chExt cx="6186311" cy="4891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489179"/>
            </a:xfrm>
            <a:custGeom>
              <a:avLst/>
              <a:gdLst/>
              <a:ahLst/>
              <a:cxnLst/>
              <a:rect r="r" b="b" t="t" l="l"/>
              <a:pathLst>
                <a:path h="489179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489179"/>
                  </a:lnTo>
                  <a:lnTo>
                    <a:pt x="0" y="489179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-737613" y="109054"/>
            <a:ext cx="19763225" cy="1309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9"/>
              </a:lnSpc>
              <a:spcBef>
                <a:spcPct val="0"/>
              </a:spcBef>
            </a:pPr>
            <a:r>
              <a:rPr lang="en-US" sz="769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BARORECEPTORS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78095" y="3133300"/>
            <a:ext cx="14931810" cy="6580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1"/>
              </a:lnSpc>
              <a:spcBef>
                <a:spcPct val="0"/>
              </a:spcBef>
            </a:pPr>
            <a:r>
              <a:rPr lang="en-US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baroreceptors detect an increase or decrease in </a:t>
            </a:r>
            <a:r>
              <a:rPr lang="en-US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blood pressure</a:t>
            </a:r>
            <a:r>
              <a:rPr lang="en-US" sz="4165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by detecting the stretching of the</a:t>
            </a:r>
            <a:r>
              <a:rPr lang="en-US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arterial </a:t>
            </a:r>
            <a:r>
              <a:rPr lang="en-US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wall. An increase in arterial pressure will result in the baroreceptors sending a </a:t>
            </a:r>
            <a:r>
              <a:rPr lang="en-US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message</a:t>
            </a:r>
            <a:r>
              <a:rPr lang="en-US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to the </a:t>
            </a:r>
            <a:r>
              <a:rPr lang="en-US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medulla oblongata</a:t>
            </a:r>
            <a:r>
              <a:rPr lang="en-US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in the brain. The</a:t>
            </a:r>
            <a:r>
              <a:rPr lang="en-US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parasympathetic </a:t>
            </a:r>
            <a:r>
              <a:rPr lang="en-US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system will then be activated and impulses are sent to the SA node for contractions to decrease. However during exercise the baroreceptor </a:t>
            </a:r>
            <a:r>
              <a:rPr lang="en-US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set</a:t>
            </a:r>
            <a:r>
              <a:rPr lang="en-US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point increases, so that heart rate does not</a:t>
            </a:r>
            <a:r>
              <a:rPr lang="en-US" sz="416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slow</a:t>
            </a:r>
            <a:r>
              <a:rPr lang="en-US" sz="41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down.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06293" y="1710900"/>
            <a:ext cx="6075415" cy="984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0"/>
              </a:lnSpc>
            </a:pPr>
            <a:r>
              <a:rPr lang="en-US" sz="5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Fill in the blanks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695290"/>
            <a:chOff x="0" y="0"/>
            <a:chExt cx="6186311" cy="5734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73468"/>
            </a:xfrm>
            <a:custGeom>
              <a:avLst/>
              <a:gdLst/>
              <a:ahLst/>
              <a:cxnLst/>
              <a:rect r="r" b="b" t="t" l="l"/>
              <a:pathLst>
                <a:path h="573468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3468"/>
                  </a:lnTo>
                  <a:lnTo>
                    <a:pt x="0" y="573468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805899" y="2129688"/>
            <a:ext cx="4227744" cy="3820824"/>
          </a:xfrm>
          <a:custGeom>
            <a:avLst/>
            <a:gdLst/>
            <a:ahLst/>
            <a:cxnLst/>
            <a:rect r="r" b="b" t="t" l="l"/>
            <a:pathLst>
              <a:path h="3820824" w="4227744">
                <a:moveTo>
                  <a:pt x="0" y="0"/>
                </a:moveTo>
                <a:lnTo>
                  <a:pt x="4227744" y="0"/>
                </a:lnTo>
                <a:lnTo>
                  <a:pt x="4227744" y="3820824"/>
                </a:lnTo>
                <a:lnTo>
                  <a:pt x="0" y="3820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737613" y="185254"/>
            <a:ext cx="19763225" cy="1410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9"/>
              </a:lnSpc>
              <a:spcBef>
                <a:spcPct val="0"/>
              </a:spcBef>
            </a:pPr>
            <a:r>
              <a:rPr lang="en-US" sz="819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INTRINSIC CONTROL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9407" y="2558690"/>
            <a:ext cx="9568834" cy="2877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b="true" sz="41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Temperature changes will affect the</a:t>
            </a:r>
            <a:r>
              <a:rPr lang="en-US" b="true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viscosity</a:t>
            </a:r>
            <a:r>
              <a:rPr lang="en-US" b="true" sz="41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(thickness) of the blood therefore the </a:t>
            </a:r>
            <a:r>
              <a:rPr lang="en-US" b="true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speed</a:t>
            </a:r>
            <a:r>
              <a:rPr lang="en-US" b="true" sz="41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of nerve impulse transition.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672061" y="6398187"/>
            <a:ext cx="8589162" cy="2877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b="true" sz="41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Venous return changes affect the </a:t>
            </a:r>
            <a:r>
              <a:rPr lang="en-US" b="true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stretch</a:t>
            </a:r>
            <a:r>
              <a:rPr lang="en-US" b="true" sz="41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in the ventricle walls, force of </a:t>
            </a:r>
            <a:r>
              <a:rPr lang="en-US" b="true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contraction</a:t>
            </a:r>
            <a:r>
              <a:rPr lang="en-US" b="true" sz="4103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and stroke volume.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2921300" y="6288334"/>
            <a:ext cx="3182524" cy="3182524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438" t="0" r="-1438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13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695290"/>
            <a:chOff x="0" y="0"/>
            <a:chExt cx="6186311" cy="5734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73468"/>
            </a:xfrm>
            <a:custGeom>
              <a:avLst/>
              <a:gdLst/>
              <a:ahLst/>
              <a:cxnLst/>
              <a:rect r="r" b="b" t="t" l="l"/>
              <a:pathLst>
                <a:path h="573468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3468"/>
                  </a:lnTo>
                  <a:lnTo>
                    <a:pt x="0" y="573468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7903345" y="2062537"/>
            <a:ext cx="7596267" cy="259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7"/>
              </a:lnSpc>
              <a:spcBef>
                <a:spcPct val="0"/>
              </a:spcBef>
            </a:pPr>
            <a:r>
              <a:rPr lang="en-US" sz="37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sympathetic nervous system causes the release of </a:t>
            </a:r>
            <a:r>
              <a:rPr lang="en-US" sz="371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adrenaline </a:t>
            </a:r>
            <a:r>
              <a:rPr lang="en-US" sz="37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and </a:t>
            </a:r>
            <a:r>
              <a:rPr lang="en-US" sz="371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noradrenaline</a:t>
            </a:r>
            <a:r>
              <a:rPr lang="en-US" sz="37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from the </a:t>
            </a:r>
            <a:r>
              <a:rPr lang="en-US" sz="371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adrenal glands.</a:t>
            </a:r>
          </a:p>
        </p:txBody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2368606" y="3394389"/>
            <a:ext cx="4327358" cy="4327358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0" t="0" r="-1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-1357383">
            <a:off x="5054313" y="3733318"/>
            <a:ext cx="3055551" cy="1417012"/>
          </a:xfrm>
          <a:custGeom>
            <a:avLst/>
            <a:gdLst/>
            <a:ahLst/>
            <a:cxnLst/>
            <a:rect r="r" b="b" t="t" l="l"/>
            <a:pathLst>
              <a:path h="1417012" w="3055551">
                <a:moveTo>
                  <a:pt x="0" y="0"/>
                </a:moveTo>
                <a:lnTo>
                  <a:pt x="3055551" y="0"/>
                </a:lnTo>
                <a:lnTo>
                  <a:pt x="3055551" y="1417012"/>
                </a:lnTo>
                <a:lnTo>
                  <a:pt x="0" y="14170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932626" y="5249266"/>
            <a:ext cx="1941438" cy="2908522"/>
          </a:xfrm>
          <a:custGeom>
            <a:avLst/>
            <a:gdLst/>
            <a:ahLst/>
            <a:cxnLst/>
            <a:rect r="r" b="b" t="t" l="l"/>
            <a:pathLst>
              <a:path h="2908522" w="1941438">
                <a:moveTo>
                  <a:pt x="0" y="0"/>
                </a:moveTo>
                <a:lnTo>
                  <a:pt x="1941438" y="0"/>
                </a:lnTo>
                <a:lnTo>
                  <a:pt x="1941438" y="2908522"/>
                </a:lnTo>
                <a:lnTo>
                  <a:pt x="0" y="29085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-737613" y="185254"/>
            <a:ext cx="19763225" cy="1410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9"/>
              </a:lnSpc>
              <a:spcBef>
                <a:spcPct val="0"/>
              </a:spcBef>
            </a:pPr>
            <a:r>
              <a:rPr lang="en-US" sz="819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HORMONAL CONTROL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12189" y="5135569"/>
            <a:ext cx="6807205" cy="259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7"/>
              </a:lnSpc>
              <a:spcBef>
                <a:spcPct val="0"/>
              </a:spcBef>
            </a:pPr>
            <a:r>
              <a:rPr lang="en-US" sz="371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Their release increases the force of ventricular contraction and speed of electrical activity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286427" y="8473515"/>
            <a:ext cx="11229364" cy="1506646"/>
            <a:chOff x="0" y="0"/>
            <a:chExt cx="3798575" cy="50965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798575" cy="509655"/>
            </a:xfrm>
            <a:custGeom>
              <a:avLst/>
              <a:gdLst/>
              <a:ahLst/>
              <a:cxnLst/>
              <a:rect r="r" b="b" t="t" l="l"/>
              <a:pathLst>
                <a:path h="509655" w="3798575">
                  <a:moveTo>
                    <a:pt x="0" y="0"/>
                  </a:moveTo>
                  <a:lnTo>
                    <a:pt x="3798575" y="0"/>
                  </a:lnTo>
                  <a:lnTo>
                    <a:pt x="3798575" y="509655"/>
                  </a:lnTo>
                  <a:lnTo>
                    <a:pt x="0" y="50965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286427" y="8614988"/>
            <a:ext cx="11292397" cy="1179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7"/>
              </a:lnSpc>
              <a:spcBef>
                <a:spcPct val="0"/>
              </a:spcBef>
            </a:pPr>
            <a:r>
              <a:rPr lang="en-US" sz="341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parasympathetic nervous system releases acetylcholine which decreases heart rate.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-27687"/>
            <a:ext cx="18288000" cy="1704648"/>
            <a:chOff x="0" y="0"/>
            <a:chExt cx="6186311" cy="57663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86311" cy="576634"/>
            </a:xfrm>
            <a:custGeom>
              <a:avLst/>
              <a:gdLst/>
              <a:ahLst/>
              <a:cxnLst/>
              <a:rect r="r" b="b" t="t" l="l"/>
              <a:pathLst>
                <a:path h="57663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634"/>
                  </a:lnTo>
                  <a:lnTo>
                    <a:pt x="0" y="57663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5859264" y="85910"/>
            <a:ext cx="6569472" cy="1558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20"/>
              </a:lnSpc>
              <a:spcBef>
                <a:spcPct val="0"/>
              </a:spcBef>
            </a:pPr>
            <a:r>
              <a:rPr lang="en-US" sz="9157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HEART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275541" y="1950812"/>
            <a:ext cx="15812660" cy="7520328"/>
            <a:chOff x="0" y="0"/>
            <a:chExt cx="21083546" cy="1002710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227095" y="842608"/>
              <a:ext cx="8341889" cy="8341889"/>
            </a:xfrm>
            <a:custGeom>
              <a:avLst/>
              <a:gdLst/>
              <a:ahLst/>
              <a:cxnLst/>
              <a:rect r="r" b="b" t="t" l="l"/>
              <a:pathLst>
                <a:path h="8341889" w="8341889">
                  <a:moveTo>
                    <a:pt x="0" y="0"/>
                  </a:moveTo>
                  <a:lnTo>
                    <a:pt x="8341889" y="0"/>
                  </a:lnTo>
                  <a:lnTo>
                    <a:pt x="8341889" y="8341888"/>
                  </a:lnTo>
                  <a:lnTo>
                    <a:pt x="0" y="8341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2026188" y="5018153"/>
              <a:ext cx="3653720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b="true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Right Atrium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516811" y="7651153"/>
              <a:ext cx="4210932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b="true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Right Ventricle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3962993" y="5069346"/>
              <a:ext cx="3203751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Left</a:t>
              </a:r>
              <a:r>
                <a:rPr lang="en-US" b="true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 Atrium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4626953" y="7934329"/>
              <a:ext cx="3760964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Left </a:t>
              </a:r>
              <a:r>
                <a:rPr lang="en-US" b="true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Ventricle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3038839" y="856119"/>
              <a:ext cx="8044707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Left Pulmonary Artery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4870927" y="3972738"/>
              <a:ext cx="6212619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Left Pulmonary Vein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2327771" y="-57150"/>
              <a:ext cx="1659996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Aorta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3583040" y="448613"/>
              <a:ext cx="3160889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Vena Cava</a:t>
              </a:r>
            </a:p>
          </p:txBody>
        </p:sp>
        <p:sp>
          <p:nvSpPr>
            <p:cNvPr name="AutoShape 18" id="18"/>
            <p:cNvSpPr/>
            <p:nvPr/>
          </p:nvSpPr>
          <p:spPr>
            <a:xfrm rot="213781">
              <a:off x="4392689" y="2587615"/>
              <a:ext cx="2709842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TextBox 19" id="19"/>
            <p:cNvSpPr txBox="true"/>
            <p:nvPr/>
          </p:nvSpPr>
          <p:spPr>
            <a:xfrm rot="0">
              <a:off x="0" y="1571363"/>
              <a:ext cx="4968699" cy="1471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Right Pulmonary </a:t>
              </a:r>
            </a:p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Artery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18272" y="3290616"/>
              <a:ext cx="4968699" cy="1471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Right Pulmonary </a:t>
              </a:r>
            </a:p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Vein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548770" y="6345524"/>
              <a:ext cx="4380618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Tricuspid Valve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13599712" y="9317846"/>
              <a:ext cx="2194454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Septum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14336761" y="6484464"/>
              <a:ext cx="4145492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Bicuspid Valve</a:t>
              </a:r>
            </a:p>
          </p:txBody>
        </p:sp>
        <p:sp>
          <p:nvSpPr>
            <p:cNvPr name="AutoShape 24" id="24"/>
            <p:cNvSpPr/>
            <p:nvPr/>
          </p:nvSpPr>
          <p:spPr>
            <a:xfrm rot="1707876">
              <a:off x="6666694" y="1508226"/>
              <a:ext cx="2142984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25" id="25"/>
            <p:cNvSpPr/>
            <p:nvPr/>
          </p:nvSpPr>
          <p:spPr>
            <a:xfrm rot="0">
              <a:off x="3703384" y="4077316"/>
              <a:ext cx="3065602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26" id="26"/>
            <p:cNvSpPr/>
            <p:nvPr/>
          </p:nvSpPr>
          <p:spPr>
            <a:xfrm rot="-900000">
              <a:off x="5090526" y="6011522"/>
              <a:ext cx="4490844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27" id="27"/>
            <p:cNvSpPr/>
            <p:nvPr/>
          </p:nvSpPr>
          <p:spPr>
            <a:xfrm rot="-900000">
              <a:off x="5694375" y="4914823"/>
              <a:ext cx="3333117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28" id="28"/>
            <p:cNvSpPr/>
            <p:nvPr/>
          </p:nvSpPr>
          <p:spPr>
            <a:xfrm rot="-1131134">
              <a:off x="6724898" y="7243871"/>
              <a:ext cx="3228486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29" id="29"/>
            <p:cNvSpPr/>
            <p:nvPr/>
          </p:nvSpPr>
          <p:spPr>
            <a:xfrm rot="-7588528">
              <a:off x="10872941" y="8268763"/>
              <a:ext cx="3420267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30" id="30"/>
            <p:cNvSpPr/>
            <p:nvPr/>
          </p:nvSpPr>
          <p:spPr>
            <a:xfrm rot="-8412939">
              <a:off x="11781779" y="7230884"/>
              <a:ext cx="3217688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31" id="31"/>
            <p:cNvSpPr/>
            <p:nvPr/>
          </p:nvSpPr>
          <p:spPr>
            <a:xfrm rot="-8941990">
              <a:off x="11626864" y="6059842"/>
              <a:ext cx="2917844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32" id="32"/>
            <p:cNvSpPr/>
            <p:nvPr/>
          </p:nvSpPr>
          <p:spPr>
            <a:xfrm rot="-9258659">
              <a:off x="11703469" y="4880202"/>
              <a:ext cx="2376995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33" id="33"/>
            <p:cNvSpPr/>
            <p:nvPr/>
          </p:nvSpPr>
          <p:spPr>
            <a:xfrm rot="-10276564">
              <a:off x="13068862" y="4161334"/>
              <a:ext cx="1812549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34" id="34"/>
            <p:cNvSpPr/>
            <p:nvPr/>
          </p:nvSpPr>
          <p:spPr>
            <a:xfrm rot="8779652">
              <a:off x="11180479" y="616083"/>
              <a:ext cx="1252351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AutoShape 35" id="35"/>
            <p:cNvSpPr/>
            <p:nvPr/>
          </p:nvSpPr>
          <p:spPr>
            <a:xfrm rot="8592076">
              <a:off x="12438131" y="1829177"/>
              <a:ext cx="1341151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  <p:sp>
          <p:nvSpPr>
            <p:cNvPr name="TextBox 36" id="36"/>
            <p:cNvSpPr txBox="true"/>
            <p:nvPr/>
          </p:nvSpPr>
          <p:spPr>
            <a:xfrm rot="0">
              <a:off x="13962993" y="2235779"/>
              <a:ext cx="4145492" cy="709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42"/>
                </a:lnSpc>
                <a:spcBef>
                  <a:spcPct val="0"/>
                </a:spcBef>
              </a:pPr>
              <a:r>
                <a:rPr lang="en-US" sz="3244">
                  <a:solidFill>
                    <a:srgbClr val="12308A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Bicuspid Valve</a:t>
              </a:r>
            </a:p>
          </p:txBody>
        </p:sp>
        <p:sp>
          <p:nvSpPr>
            <p:cNvPr name="AutoShape 37" id="37"/>
            <p:cNvSpPr/>
            <p:nvPr/>
          </p:nvSpPr>
          <p:spPr>
            <a:xfrm rot="9300240">
              <a:off x="10518792" y="3325268"/>
              <a:ext cx="3613423" cy="0"/>
            </a:xfrm>
            <a:prstGeom prst="line">
              <a:avLst/>
            </a:prstGeom>
            <a:ln cap="rnd" w="114300">
              <a:solidFill>
                <a:srgbClr val="000000"/>
              </a:solidFill>
              <a:prstDash val="solid"/>
              <a:headEnd type="none" len="sm" w="sm"/>
              <a:tailEnd type="arrow" len="sm" w="med"/>
            </a:ln>
          </p:spPr>
        </p:sp>
      </p:grp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55546"/>
            <a:chOff x="0" y="0"/>
            <a:chExt cx="6186311" cy="5938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93851"/>
            </a:xfrm>
            <a:custGeom>
              <a:avLst/>
              <a:gdLst/>
              <a:ahLst/>
              <a:cxnLst/>
              <a:rect r="r" b="b" t="t" l="l"/>
              <a:pathLst>
                <a:path h="593851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93851"/>
                  </a:lnTo>
                  <a:lnTo>
                    <a:pt x="0" y="593851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880183" y="3713370"/>
            <a:ext cx="4017883" cy="4017883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438" t="0" r="-1438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022594" y="7052732"/>
            <a:ext cx="9558642" cy="1951650"/>
            <a:chOff x="0" y="0"/>
            <a:chExt cx="3233417" cy="6601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233417" cy="660188"/>
            </a:xfrm>
            <a:custGeom>
              <a:avLst/>
              <a:gdLst/>
              <a:ahLst/>
              <a:cxnLst/>
              <a:rect r="r" b="b" t="t" l="l"/>
              <a:pathLst>
                <a:path h="660188" w="3233417">
                  <a:moveTo>
                    <a:pt x="0" y="0"/>
                  </a:moveTo>
                  <a:lnTo>
                    <a:pt x="3233417" y="0"/>
                  </a:lnTo>
                  <a:lnTo>
                    <a:pt x="3233417" y="660188"/>
                  </a:lnTo>
                  <a:lnTo>
                    <a:pt x="0" y="660188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4549080" y="250506"/>
            <a:ext cx="9189839" cy="139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39"/>
              </a:lnSpc>
              <a:spcBef>
                <a:spcPct val="0"/>
              </a:spcBef>
            </a:pPr>
            <a:r>
              <a:rPr lang="en-US" sz="80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VENOUS RETURN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6549" y="2184692"/>
            <a:ext cx="15874902" cy="1303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Venous return is the flow of blood back to the heart, via the veins and specifically the vena cava.</a:t>
            </a:r>
            <a:r>
              <a:rPr lang="en-US" b="true" sz="38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6549" y="4080784"/>
            <a:ext cx="9291119" cy="2637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During </a:t>
            </a:r>
            <a:r>
              <a:rPr lang="en-US" sz="3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exercise, venous return increases</a:t>
            </a:r>
            <a:r>
              <a:rPr lang="en-US" sz="38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As a return, more blood will get ejected from the heart into the arteries as well (stroke volume).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22594" y="7174674"/>
            <a:ext cx="9558642" cy="1688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blood in the veins is at a much lower pressure than in the arteries, particularly in the vena cava. Why do you think this is? </a:t>
            </a:r>
            <a:r>
              <a:rPr lang="en-US" b="true" sz="3265">
                <a:solidFill>
                  <a:srgbClr val="F8FCF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13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55546"/>
            <a:chOff x="0" y="0"/>
            <a:chExt cx="6186311" cy="5938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93851"/>
            </a:xfrm>
            <a:custGeom>
              <a:avLst/>
              <a:gdLst/>
              <a:ahLst/>
              <a:cxnLst/>
              <a:rect r="r" b="b" t="t" l="l"/>
              <a:pathLst>
                <a:path h="593851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93851"/>
                  </a:lnTo>
                  <a:lnTo>
                    <a:pt x="0" y="593851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837121" y="3759726"/>
            <a:ext cx="7574528" cy="4095680"/>
          </a:xfrm>
          <a:custGeom>
            <a:avLst/>
            <a:gdLst/>
            <a:ahLst/>
            <a:cxnLst/>
            <a:rect r="r" b="b" t="t" l="l"/>
            <a:pathLst>
              <a:path h="4095680" w="7574528">
                <a:moveTo>
                  <a:pt x="0" y="0"/>
                </a:moveTo>
                <a:lnTo>
                  <a:pt x="7574528" y="0"/>
                </a:lnTo>
                <a:lnTo>
                  <a:pt x="7574528" y="4095680"/>
                </a:lnTo>
                <a:lnTo>
                  <a:pt x="0" y="4095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168" r="0" b="-3387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80442" y="250506"/>
            <a:ext cx="16927116" cy="139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39"/>
              </a:lnSpc>
              <a:spcBef>
                <a:spcPct val="0"/>
              </a:spcBef>
            </a:pPr>
            <a:r>
              <a:rPr lang="en-US" sz="80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VENOUS RETURN MECHANISMS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17078" y="2571600"/>
            <a:ext cx="7126922" cy="702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1. </a:t>
            </a: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Skeletal Muscle Pump</a:t>
            </a:r>
            <a:r>
              <a:rPr lang="en-US" sz="3999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– Muscles </a:t>
            </a: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contracting</a:t>
            </a: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and relaxing are constantly changing shape. This results in muscles pressing on nearby </a:t>
            </a: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veins</a:t>
            </a: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This causes a pumping action, which pushes blood back towards the heart.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14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55546"/>
            <a:chOff x="0" y="0"/>
            <a:chExt cx="6186311" cy="5938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93851"/>
            </a:xfrm>
            <a:custGeom>
              <a:avLst/>
              <a:gdLst/>
              <a:ahLst/>
              <a:cxnLst/>
              <a:rect r="r" b="b" t="t" l="l"/>
              <a:pathLst>
                <a:path h="593851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93851"/>
                  </a:lnTo>
                  <a:lnTo>
                    <a:pt x="0" y="593851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331625" y="2726902"/>
            <a:ext cx="5919473" cy="5919473"/>
          </a:xfrm>
          <a:custGeom>
            <a:avLst/>
            <a:gdLst/>
            <a:ahLst/>
            <a:cxnLst/>
            <a:rect r="r" b="b" t="t" l="l"/>
            <a:pathLst>
              <a:path h="5919473" w="5919473">
                <a:moveTo>
                  <a:pt x="0" y="0"/>
                </a:moveTo>
                <a:lnTo>
                  <a:pt x="5919473" y="0"/>
                </a:lnTo>
                <a:lnTo>
                  <a:pt x="5919473" y="5919473"/>
                </a:lnTo>
                <a:lnTo>
                  <a:pt x="0" y="59194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80442" y="250506"/>
            <a:ext cx="16927116" cy="139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39"/>
              </a:lnSpc>
              <a:spcBef>
                <a:spcPct val="0"/>
              </a:spcBef>
            </a:pPr>
            <a:r>
              <a:rPr lang="en-US" sz="80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VENOUS RETURN MECHANISMS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251098" y="2660227"/>
            <a:ext cx="7623804" cy="5970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2. </a:t>
            </a:r>
            <a:r>
              <a:rPr lang="en-US" sz="3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Respiratory Pump</a:t>
            </a:r>
            <a:r>
              <a:rPr lang="en-US" sz="38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- Breathing in and out causes</a:t>
            </a:r>
            <a:r>
              <a:rPr lang="en-US" sz="3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8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contractions in many muscles, as well as the </a:t>
            </a:r>
            <a:r>
              <a:rPr lang="en-US" sz="3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diaphragm</a:t>
            </a:r>
            <a:r>
              <a:rPr lang="en-US" sz="38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This causes a constant change in the </a:t>
            </a:r>
            <a:r>
              <a:rPr lang="en-US" sz="38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pressure</a:t>
            </a:r>
            <a:r>
              <a:rPr lang="en-US" sz="3800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8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 the thoracic (chest) cavity, compressing the veins and causing venous return.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14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14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-27687"/>
            <a:ext cx="18288000" cy="1755546"/>
            <a:chOff x="0" y="0"/>
            <a:chExt cx="6186311" cy="59385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86311" cy="593851"/>
            </a:xfrm>
            <a:custGeom>
              <a:avLst/>
              <a:gdLst/>
              <a:ahLst/>
              <a:cxnLst/>
              <a:rect r="r" b="b" t="t" l="l"/>
              <a:pathLst>
                <a:path h="593851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93851"/>
                  </a:lnTo>
                  <a:lnTo>
                    <a:pt x="0" y="593851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182437" y="3044258"/>
            <a:ext cx="4768099" cy="5594846"/>
          </a:xfrm>
          <a:custGeom>
            <a:avLst/>
            <a:gdLst/>
            <a:ahLst/>
            <a:cxnLst/>
            <a:rect r="r" b="b" t="t" l="l"/>
            <a:pathLst>
              <a:path h="5594846" w="4768099">
                <a:moveTo>
                  <a:pt x="0" y="0"/>
                </a:moveTo>
                <a:lnTo>
                  <a:pt x="4768100" y="0"/>
                </a:lnTo>
                <a:lnTo>
                  <a:pt x="4768100" y="5594846"/>
                </a:lnTo>
                <a:lnTo>
                  <a:pt x="0" y="5594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6528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80442" y="250506"/>
            <a:ext cx="16927116" cy="139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39"/>
              </a:lnSpc>
              <a:spcBef>
                <a:spcPct val="0"/>
              </a:spcBef>
            </a:pPr>
            <a:r>
              <a:rPr lang="en-US" sz="80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VENOUS RETURN MECHANISMS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82749" y="2686132"/>
            <a:ext cx="5152454" cy="631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3. </a:t>
            </a:r>
            <a:r>
              <a:rPr lang="en-US" b="true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Pocket Valves</a:t>
            </a:r>
            <a:r>
              <a:rPr lang="en-US" b="true" sz="3999">
                <a:solidFill>
                  <a:srgbClr val="E63F3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b="true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- Veins are full of pocket valves. As blood passes through these valves, they </a:t>
            </a:r>
            <a:r>
              <a:rPr lang="en-US" b="true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close</a:t>
            </a:r>
            <a:r>
              <a:rPr lang="en-US" b="true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in order to prevent the </a:t>
            </a:r>
            <a:r>
              <a:rPr lang="en-US" b="true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backflow </a:t>
            </a:r>
            <a:r>
              <a:rPr lang="en-US" b="true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 blood.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680529" y="5925097"/>
            <a:ext cx="3610572" cy="3610572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061" t="0" r="-25061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10800000">
            <a:off x="9596510" y="6910800"/>
            <a:ext cx="1767296" cy="819583"/>
          </a:xfrm>
          <a:custGeom>
            <a:avLst/>
            <a:gdLst/>
            <a:ahLst/>
            <a:cxnLst/>
            <a:rect r="r" b="b" t="t" l="l"/>
            <a:pathLst>
              <a:path h="819583" w="1767296">
                <a:moveTo>
                  <a:pt x="0" y="0"/>
                </a:moveTo>
                <a:lnTo>
                  <a:pt x="1767296" y="0"/>
                </a:lnTo>
                <a:lnTo>
                  <a:pt x="1767296" y="819583"/>
                </a:lnTo>
                <a:lnTo>
                  <a:pt x="0" y="81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4701" y="2363779"/>
            <a:ext cx="4503076" cy="3160341"/>
          </a:xfrm>
          <a:custGeom>
            <a:avLst/>
            <a:gdLst/>
            <a:ahLst/>
            <a:cxnLst/>
            <a:rect r="r" b="b" t="t" l="l"/>
            <a:pathLst>
              <a:path h="3160341" w="4503076">
                <a:moveTo>
                  <a:pt x="0" y="0"/>
                </a:moveTo>
                <a:lnTo>
                  <a:pt x="4503077" y="0"/>
                </a:lnTo>
                <a:lnTo>
                  <a:pt x="4503077" y="3160341"/>
                </a:lnTo>
                <a:lnTo>
                  <a:pt x="0" y="3160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737613" y="294188"/>
            <a:ext cx="19763225" cy="132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05"/>
              </a:lnSpc>
              <a:spcBef>
                <a:spcPct val="0"/>
              </a:spcBef>
            </a:pPr>
            <a:r>
              <a:rPr lang="en-US" sz="77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VENOUS RETURN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047778" y="2266267"/>
            <a:ext cx="11265503" cy="3257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3"/>
              </a:lnSpc>
            </a:pPr>
            <a:r>
              <a:rPr lang="en-US" sz="3738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Venous return is also aided by 'smooth muscle', 'gravity', and the 'suction pump' of the heart. </a:t>
            </a:r>
          </a:p>
          <a:p>
            <a:pPr algn="ctr">
              <a:lnSpc>
                <a:spcPts val="5233"/>
              </a:lnSpc>
              <a:spcBef>
                <a:spcPct val="0"/>
              </a:spcBef>
            </a:pPr>
            <a:r>
              <a:rPr lang="en-US" sz="3738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 some of your own research to find out about these factors.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17765" y="8408142"/>
            <a:ext cx="7652013" cy="1572019"/>
            <a:chOff x="0" y="0"/>
            <a:chExt cx="2588459" cy="53176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588459" cy="531769"/>
            </a:xfrm>
            <a:custGeom>
              <a:avLst/>
              <a:gdLst/>
              <a:ahLst/>
              <a:cxnLst/>
              <a:rect r="r" b="b" t="t" l="l"/>
              <a:pathLst>
                <a:path h="531769" w="2588459">
                  <a:moveTo>
                    <a:pt x="0" y="0"/>
                  </a:moveTo>
                  <a:lnTo>
                    <a:pt x="2588459" y="0"/>
                  </a:lnTo>
                  <a:lnTo>
                    <a:pt x="2588459" y="531769"/>
                  </a:lnTo>
                  <a:lnTo>
                    <a:pt x="0" y="531769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330505" y="6067045"/>
            <a:ext cx="6642672" cy="2280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97"/>
              </a:lnSpc>
              <a:spcBef>
                <a:spcPct val="0"/>
              </a:spcBef>
            </a:pPr>
            <a:r>
              <a:rPr lang="en-US" sz="435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would swimming effect the venous return mechanisms?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75376" y="8606968"/>
            <a:ext cx="6536791" cy="1117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b="true" sz="3265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Apply information about mechanisms to your answer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5964199" y="8131769"/>
            <a:ext cx="2590201" cy="2140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14+15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843856" y="5941150"/>
            <a:ext cx="3386294" cy="3386294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4921" t="0" r="-24921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-737613" y="294188"/>
            <a:ext cx="19763225" cy="132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05"/>
              </a:lnSpc>
              <a:spcBef>
                <a:spcPct val="0"/>
              </a:spcBef>
            </a:pPr>
            <a:r>
              <a:rPr lang="en-US" sz="77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VENOUS RETURN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171495" y="2265123"/>
            <a:ext cx="10565723" cy="3676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8"/>
              </a:lnSpc>
            </a:pPr>
            <a:r>
              <a:rPr lang="en-US" sz="350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 exercise is coming to an end, cardiac output remains</a:t>
            </a:r>
            <a:r>
              <a:rPr lang="en-US" sz="350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high</a:t>
            </a:r>
            <a:r>
              <a:rPr lang="en-US" sz="350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</a:t>
            </a:r>
          </a:p>
          <a:p>
            <a:pPr algn="ctr">
              <a:lnSpc>
                <a:spcPts val="4908"/>
              </a:lnSpc>
            </a:pPr>
            <a:r>
              <a:rPr lang="en-US" sz="350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But, sometimes not</a:t>
            </a:r>
            <a:r>
              <a:rPr lang="en-US" sz="350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enough</a:t>
            </a:r>
            <a:r>
              <a:rPr lang="en-US" sz="350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blood is returned back to the heart in comparison to that being ejected, causing feelings of </a:t>
            </a:r>
            <a:r>
              <a:rPr lang="en-US" sz="350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dizziness</a:t>
            </a:r>
            <a:r>
              <a:rPr lang="en-US" sz="350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  <a:p>
            <a:pPr algn="ctr">
              <a:lnSpc>
                <a:spcPts val="4908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883018" y="5874475"/>
            <a:ext cx="9241428" cy="3676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8"/>
              </a:lnSpc>
            </a:pPr>
            <a:r>
              <a:rPr lang="en-US" sz="350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Also, blood </a:t>
            </a:r>
            <a:r>
              <a:rPr lang="en-US" sz="350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pooling </a:t>
            </a:r>
            <a:r>
              <a:rPr lang="en-US" sz="350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can occur, aka ‘heavy legs’. Therefore, an active recovery is needed to prevent this, which includes</a:t>
            </a:r>
            <a:r>
              <a:rPr lang="en-US" sz="350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low-intensity</a:t>
            </a:r>
            <a:r>
              <a:rPr lang="en-US" sz="350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exercise to </a:t>
            </a:r>
            <a:r>
              <a:rPr lang="en-US" sz="3505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maintain</a:t>
            </a:r>
            <a:r>
              <a:rPr lang="en-US" sz="350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muscle and respiratory pump.</a:t>
            </a:r>
          </a:p>
          <a:p>
            <a:pPr algn="ctr">
              <a:lnSpc>
                <a:spcPts val="4908"/>
              </a:lnSpc>
              <a:spcBef>
                <a:spcPct val="0"/>
              </a:spcBef>
            </a:pP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327223" y="2314526"/>
            <a:ext cx="3386294" cy="3386294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5061" t="0" r="-25061" b="0"/>
              </a:stretch>
            </a:blipFill>
          </p:spPr>
        </p:sp>
      </p:grp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5218452" y="3855163"/>
            <a:ext cx="4202651" cy="172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Therefore greater diastolic filling of the heart occurs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461983">
            <a:off x="4955500" y="2964171"/>
            <a:ext cx="1278590" cy="457096"/>
          </a:xfrm>
          <a:custGeom>
            <a:avLst/>
            <a:gdLst/>
            <a:ahLst/>
            <a:cxnLst/>
            <a:rect r="r" b="b" t="t" l="l"/>
            <a:pathLst>
              <a:path h="457096" w="1278590">
                <a:moveTo>
                  <a:pt x="0" y="0"/>
                </a:moveTo>
                <a:lnTo>
                  <a:pt x="1278590" y="0"/>
                </a:lnTo>
                <a:lnTo>
                  <a:pt x="1278590" y="457096"/>
                </a:lnTo>
                <a:lnTo>
                  <a:pt x="0" y="45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89612">
            <a:off x="9459472" y="5031128"/>
            <a:ext cx="1524086" cy="544861"/>
          </a:xfrm>
          <a:custGeom>
            <a:avLst/>
            <a:gdLst/>
            <a:ahLst/>
            <a:cxnLst/>
            <a:rect r="r" b="b" t="t" l="l"/>
            <a:pathLst>
              <a:path h="544861" w="1524086">
                <a:moveTo>
                  <a:pt x="0" y="0"/>
                </a:moveTo>
                <a:lnTo>
                  <a:pt x="1524086" y="0"/>
                </a:lnTo>
                <a:lnTo>
                  <a:pt x="1524086" y="544861"/>
                </a:lnTo>
                <a:lnTo>
                  <a:pt x="0" y="544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689612">
            <a:off x="12807696" y="7027254"/>
            <a:ext cx="1582792" cy="565848"/>
          </a:xfrm>
          <a:custGeom>
            <a:avLst/>
            <a:gdLst/>
            <a:ahLst/>
            <a:cxnLst/>
            <a:rect r="r" b="b" t="t" l="l"/>
            <a:pathLst>
              <a:path h="565848" w="1582792">
                <a:moveTo>
                  <a:pt x="0" y="0"/>
                </a:moveTo>
                <a:lnTo>
                  <a:pt x="1582792" y="0"/>
                </a:lnTo>
                <a:lnTo>
                  <a:pt x="1582792" y="565848"/>
                </a:lnTo>
                <a:lnTo>
                  <a:pt x="0" y="565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4520" y="5529795"/>
            <a:ext cx="4806617" cy="4806617"/>
          </a:xfrm>
          <a:custGeom>
            <a:avLst/>
            <a:gdLst/>
            <a:ahLst/>
            <a:cxnLst/>
            <a:rect r="r" b="b" t="t" l="l"/>
            <a:pathLst>
              <a:path h="4806617" w="4806617">
                <a:moveTo>
                  <a:pt x="0" y="0"/>
                </a:moveTo>
                <a:lnTo>
                  <a:pt x="4806617" y="0"/>
                </a:lnTo>
                <a:lnTo>
                  <a:pt x="4806617" y="4806617"/>
                </a:lnTo>
                <a:lnTo>
                  <a:pt x="0" y="4806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1415839" y="8240511"/>
            <a:ext cx="4092979" cy="4092979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-737613" y="294188"/>
            <a:ext cx="19763225" cy="1326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05"/>
              </a:lnSpc>
              <a:spcBef>
                <a:spcPct val="0"/>
              </a:spcBef>
            </a:pPr>
            <a:r>
              <a:rPr lang="en-US" sz="77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STARLING'S LAW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421104" y="5938743"/>
            <a:ext cx="3232446" cy="172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This causes the cardiac muscle to be stretched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37509" y="2008179"/>
            <a:ext cx="4780943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There is an increase in venous return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60793" y="8055198"/>
            <a:ext cx="7250673" cy="172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Resulting in a more powerful contraction and increased ejection fraction (stroke volume)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62694" y="8947232"/>
            <a:ext cx="1803653" cy="1119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1"/>
              </a:lnSpc>
            </a:pPr>
            <a:r>
              <a:rPr lang="en-US" sz="32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29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194603" y="1937059"/>
            <a:ext cx="12316863" cy="1287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Starling's Law states that stroke volume increases in response to an increase in venous return. 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55546"/>
            <a:chOff x="0" y="0"/>
            <a:chExt cx="6186311" cy="5938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93851"/>
            </a:xfrm>
            <a:custGeom>
              <a:avLst/>
              <a:gdLst/>
              <a:ahLst/>
              <a:cxnLst/>
              <a:rect r="r" b="b" t="t" l="l"/>
              <a:pathLst>
                <a:path h="593851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93851"/>
                  </a:lnTo>
                  <a:lnTo>
                    <a:pt x="0" y="593851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938992" y="250506"/>
            <a:ext cx="14410016" cy="1394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39"/>
              </a:lnSpc>
              <a:spcBef>
                <a:spcPct val="0"/>
              </a:spcBef>
            </a:pPr>
            <a:r>
              <a:rPr lang="en-US" sz="8099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SAMPLE EXAM QUESTIONS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585" y="1950691"/>
            <a:ext cx="17245715" cy="2694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121" indent="-374061" lvl="1">
              <a:lnSpc>
                <a:spcPts val="5440"/>
              </a:lnSpc>
              <a:buAutoNum type="arabicPeriod" startAt="1"/>
            </a:pPr>
            <a:r>
              <a:rPr lang="en-US" sz="34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At the start of an endurance cycling event, a cyclist will experience a redistribution of cardiac output. E</a:t>
            </a:r>
            <a:r>
              <a:rPr lang="en-US" sz="34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xplain how and why the vascular shunt mechanism redistributes blood in a cyclist as they begin cycling at the start of the event. (5 marks)                                                                                                                      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79873" y="8492741"/>
            <a:ext cx="16486829" cy="1388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2"/>
              </a:lnSpc>
            </a:pPr>
            <a:r>
              <a:rPr lang="en-US" sz="34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3. When a performer is running, blood is redirected to the working muscles. Explain how this redistribution of blood is achieved. (3 marks)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79873" y="5400675"/>
            <a:ext cx="16971599" cy="3017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1"/>
              </a:lnSpc>
            </a:pPr>
            <a:r>
              <a:rPr lang="en-US" sz="34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2.a. Calculate the cardiac output when the heart rate is 180bpm. Show your working. (2 marks)</a:t>
            </a:r>
          </a:p>
          <a:p>
            <a:pPr algn="l">
              <a:lnSpc>
                <a:spcPts val="4851"/>
              </a:lnSpc>
            </a:pPr>
            <a:r>
              <a:rPr lang="en-US" sz="346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b. Explain the changes to stroke volume during sub maximal exercise. (3 marks)</a:t>
            </a:r>
          </a:p>
          <a:p>
            <a:pPr algn="l">
              <a:lnSpc>
                <a:spcPts val="4851"/>
              </a:lnSpc>
              <a:spcBef>
                <a:spcPct val="0"/>
              </a:spcBef>
            </a:pPr>
          </a:p>
        </p:txBody>
      </p:sp>
      <p:sp>
        <p:nvSpPr>
          <p:cNvPr name="AutoShape 8" id="8"/>
          <p:cNvSpPr/>
          <p:nvPr/>
        </p:nvSpPr>
        <p:spPr>
          <a:xfrm rot="0">
            <a:off x="-305065" y="4838700"/>
            <a:ext cx="19026382" cy="0"/>
          </a:xfrm>
          <a:prstGeom prst="line">
            <a:avLst/>
          </a:prstGeom>
          <a:ln cap="rnd" w="2762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0">
            <a:off x="-305065" y="7998711"/>
            <a:ext cx="19026382" cy="0"/>
          </a:xfrm>
          <a:prstGeom prst="line">
            <a:avLst/>
          </a:prstGeom>
          <a:ln cap="rnd" w="2762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85161" y="7693418"/>
            <a:ext cx="5144013" cy="514401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2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454680" y="2269539"/>
            <a:ext cx="3607165" cy="3607165"/>
          </a:xfrm>
          <a:custGeom>
            <a:avLst/>
            <a:gdLst/>
            <a:ahLst/>
            <a:cxnLst/>
            <a:rect r="r" b="b" t="t" l="l"/>
            <a:pathLst>
              <a:path h="3607165" w="3607165">
                <a:moveTo>
                  <a:pt x="0" y="0"/>
                </a:moveTo>
                <a:lnTo>
                  <a:pt x="3607165" y="0"/>
                </a:lnTo>
                <a:lnTo>
                  <a:pt x="3607165" y="3607165"/>
                </a:lnTo>
                <a:lnTo>
                  <a:pt x="0" y="3607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5264" y="2202864"/>
            <a:ext cx="8368828" cy="646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Pulmonary Circuit carries...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-27687"/>
            <a:ext cx="18288000" cy="1704648"/>
            <a:chOff x="0" y="0"/>
            <a:chExt cx="6186311" cy="5766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186311" cy="576634"/>
            </a:xfrm>
            <a:custGeom>
              <a:avLst/>
              <a:gdLst/>
              <a:ahLst/>
              <a:cxnLst/>
              <a:rect r="r" b="b" t="t" l="l"/>
              <a:pathLst>
                <a:path h="576634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76634"/>
                  </a:lnTo>
                  <a:lnTo>
                    <a:pt x="0" y="576634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5859264" y="85910"/>
            <a:ext cx="6569472" cy="1558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20"/>
              </a:lnSpc>
              <a:spcBef>
                <a:spcPct val="0"/>
              </a:spcBef>
            </a:pPr>
            <a:r>
              <a:rPr lang="en-US" sz="9157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HEART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61845" y="2992455"/>
            <a:ext cx="5488163" cy="174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8"/>
              </a:lnSpc>
              <a:spcBef>
                <a:spcPct val="0"/>
              </a:spcBef>
            </a:pPr>
            <a:r>
              <a:rPr lang="en-US" b="true" sz="335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Deoxygenated blood to the lungs via the pulmonary arteries</a:t>
            </a:r>
          </a:p>
        </p:txBody>
      </p:sp>
      <p:sp>
        <p:nvSpPr>
          <p:cNvPr name="Freeform 11" id="11"/>
          <p:cNvSpPr/>
          <p:nvPr/>
        </p:nvSpPr>
        <p:spPr>
          <a:xfrm flipH="true" flipV="false" rot="294930">
            <a:off x="11313013" y="2369785"/>
            <a:ext cx="1685577" cy="602594"/>
          </a:xfrm>
          <a:custGeom>
            <a:avLst/>
            <a:gdLst/>
            <a:ahLst/>
            <a:cxnLst/>
            <a:rect r="r" b="b" t="t" l="l"/>
            <a:pathLst>
              <a:path h="602594" w="1685577">
                <a:moveTo>
                  <a:pt x="1685577" y="0"/>
                </a:moveTo>
                <a:lnTo>
                  <a:pt x="0" y="0"/>
                </a:lnTo>
                <a:lnTo>
                  <a:pt x="0" y="602594"/>
                </a:lnTo>
                <a:lnTo>
                  <a:pt x="1685577" y="602594"/>
                </a:lnTo>
                <a:lnTo>
                  <a:pt x="168557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967847" y="4015972"/>
            <a:ext cx="5004489" cy="174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8"/>
              </a:lnSpc>
              <a:spcBef>
                <a:spcPct val="0"/>
              </a:spcBef>
            </a:pPr>
            <a:r>
              <a:rPr lang="en-US" b="true" sz="3355">
                <a:solidFill>
                  <a:srgbClr val="FF161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Oxygenated blood</a:t>
            </a:r>
            <a:r>
              <a:rPr lang="en-US" b="true" sz="335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to the heart via the pulmonary veins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1266239">
            <a:off x="6877447" y="3150077"/>
            <a:ext cx="1791871" cy="640594"/>
          </a:xfrm>
          <a:custGeom>
            <a:avLst/>
            <a:gdLst/>
            <a:ahLst/>
            <a:cxnLst/>
            <a:rect r="r" b="b" t="t" l="l"/>
            <a:pathLst>
              <a:path h="640594" w="1791871">
                <a:moveTo>
                  <a:pt x="0" y="0"/>
                </a:moveTo>
                <a:lnTo>
                  <a:pt x="1791871" y="0"/>
                </a:lnTo>
                <a:lnTo>
                  <a:pt x="1791871" y="640594"/>
                </a:lnTo>
                <a:lnTo>
                  <a:pt x="0" y="64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470091" y="6551383"/>
            <a:ext cx="3607165" cy="3607165"/>
          </a:xfrm>
          <a:custGeom>
            <a:avLst/>
            <a:gdLst/>
            <a:ahLst/>
            <a:cxnLst/>
            <a:rect r="r" b="b" t="t" l="l"/>
            <a:pathLst>
              <a:path h="3607165" w="3607165">
                <a:moveTo>
                  <a:pt x="0" y="0"/>
                </a:moveTo>
                <a:lnTo>
                  <a:pt x="3607165" y="0"/>
                </a:lnTo>
                <a:lnTo>
                  <a:pt x="3607165" y="3607165"/>
                </a:lnTo>
                <a:lnTo>
                  <a:pt x="0" y="3607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08734" y="6989533"/>
            <a:ext cx="4393177" cy="174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8"/>
              </a:lnSpc>
              <a:spcBef>
                <a:spcPct val="0"/>
              </a:spcBef>
            </a:pPr>
            <a:r>
              <a:rPr lang="en-US" b="true" sz="335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Deoxygenated blood to the  heart via the vena cava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294930">
            <a:off x="4376457" y="6436480"/>
            <a:ext cx="1850908" cy="661700"/>
          </a:xfrm>
          <a:custGeom>
            <a:avLst/>
            <a:gdLst/>
            <a:ahLst/>
            <a:cxnLst/>
            <a:rect r="r" b="b" t="t" l="l"/>
            <a:pathLst>
              <a:path h="661700" w="1850908">
                <a:moveTo>
                  <a:pt x="0" y="0"/>
                </a:moveTo>
                <a:lnTo>
                  <a:pt x="1850908" y="0"/>
                </a:lnTo>
                <a:lnTo>
                  <a:pt x="1850908" y="661699"/>
                </a:lnTo>
                <a:lnTo>
                  <a:pt x="0" y="661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534456" y="7395022"/>
            <a:ext cx="5004489" cy="1153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8"/>
              </a:lnSpc>
              <a:spcBef>
                <a:spcPct val="0"/>
              </a:spcBef>
            </a:pPr>
            <a:r>
              <a:rPr lang="en-US" b="true" sz="3355">
                <a:solidFill>
                  <a:srgbClr val="FF161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Oxygenated blood</a:t>
            </a:r>
            <a:r>
              <a:rPr lang="en-US" b="true" sz="3355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to the body via aorta.</a:t>
            </a:r>
          </a:p>
        </p:txBody>
      </p:sp>
      <p:sp>
        <p:nvSpPr>
          <p:cNvPr name="Freeform 18" id="18"/>
          <p:cNvSpPr/>
          <p:nvPr/>
        </p:nvSpPr>
        <p:spPr>
          <a:xfrm flipH="true" flipV="false" rot="2077805">
            <a:off x="7942907" y="6546463"/>
            <a:ext cx="1860552" cy="665147"/>
          </a:xfrm>
          <a:custGeom>
            <a:avLst/>
            <a:gdLst/>
            <a:ahLst/>
            <a:cxnLst/>
            <a:rect r="r" b="b" t="t" l="l"/>
            <a:pathLst>
              <a:path h="665147" w="1860552">
                <a:moveTo>
                  <a:pt x="1860552" y="0"/>
                </a:moveTo>
                <a:lnTo>
                  <a:pt x="0" y="0"/>
                </a:lnTo>
                <a:lnTo>
                  <a:pt x="0" y="665148"/>
                </a:lnTo>
                <a:lnTo>
                  <a:pt x="1860552" y="665148"/>
                </a:lnTo>
                <a:lnTo>
                  <a:pt x="18605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570579" y="6400579"/>
            <a:ext cx="7422321" cy="646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Systemic Circuit carries...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676809" y="5722680"/>
            <a:ext cx="7467191" cy="4564320"/>
          </a:xfrm>
          <a:custGeom>
            <a:avLst/>
            <a:gdLst/>
            <a:ahLst/>
            <a:cxnLst/>
            <a:rect r="r" b="b" t="t" l="l"/>
            <a:pathLst>
              <a:path h="4564320" w="7467191">
                <a:moveTo>
                  <a:pt x="0" y="0"/>
                </a:moveTo>
                <a:lnTo>
                  <a:pt x="7467191" y="0"/>
                </a:lnTo>
                <a:lnTo>
                  <a:pt x="7467191" y="4564320"/>
                </a:lnTo>
                <a:lnTo>
                  <a:pt x="0" y="456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368806" y="349635"/>
            <a:ext cx="19025613" cy="1224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93"/>
              </a:lnSpc>
              <a:spcBef>
                <a:spcPct val="0"/>
              </a:spcBef>
            </a:pPr>
            <a:r>
              <a:rPr lang="en-US" sz="720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CARDIAC CONDUCTION SYSTEM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026777" y="2004920"/>
            <a:ext cx="12234446" cy="3916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cardiac conduction system is a group of cells found in the </a:t>
            </a:r>
            <a:r>
              <a:rPr lang="en-US" sz="3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wall of the heart</a:t>
            </a:r>
            <a:r>
              <a:rPr lang="en-US" sz="36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</a:t>
            </a:r>
          </a:p>
          <a:p>
            <a:pPr algn="ctr">
              <a:lnSpc>
                <a:spcPts val="5179"/>
              </a:lnSpc>
            </a:pP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They are responsible for the </a:t>
            </a:r>
            <a:r>
              <a:rPr lang="en-US" sz="3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electrical impulses</a:t>
            </a:r>
            <a:r>
              <a:rPr lang="en-US" sz="36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that cause the artia/ventricles to </a:t>
            </a:r>
            <a:r>
              <a:rPr lang="en-US" sz="3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contract and pump blood</a:t>
            </a:r>
            <a:r>
              <a:rPr lang="en-US" sz="36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towards arteries.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6569739"/>
            <a:ext cx="6088918" cy="2794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heart is </a:t>
            </a:r>
            <a:r>
              <a:rPr lang="en-US" sz="3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myogenic, </a:t>
            </a:r>
            <a:r>
              <a:rPr lang="en-US" sz="399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meaning it is capable of generating its own electrical impulses.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3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135652" y="4497648"/>
            <a:ext cx="6165644" cy="2313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6"/>
              </a:lnSpc>
              <a:spcBef>
                <a:spcPct val="0"/>
              </a:spcBef>
            </a:pPr>
            <a:r>
              <a:rPr lang="en-US" sz="2676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electrical impulse travels through the atria, causing them to contract and pass blood into the ventricles, before reaching the </a:t>
            </a:r>
            <a:r>
              <a:rPr lang="en-US" sz="267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Atrioventricular Node (AVN)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292275" y="7999726"/>
            <a:ext cx="5061218" cy="137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6"/>
              </a:lnSpc>
              <a:spcBef>
                <a:spcPct val="0"/>
              </a:spcBef>
            </a:pPr>
            <a:r>
              <a:rPr lang="en-US" sz="2676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delay of 0.1 seconds then occurs whilst the atria fully contract and empty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083726" y="2256993"/>
            <a:ext cx="5091586" cy="913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6"/>
              </a:lnSpc>
              <a:spcBef>
                <a:spcPct val="0"/>
              </a:spcBef>
            </a:pPr>
            <a:r>
              <a:rPr lang="en-US" sz="2676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Electrical signal begins in the </a:t>
            </a:r>
            <a:r>
              <a:rPr lang="en-US" sz="267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Sinoatrial Node (SAN)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557579" y="4956732"/>
            <a:ext cx="4703367" cy="4502154"/>
          </a:xfrm>
          <a:custGeom>
            <a:avLst/>
            <a:gdLst/>
            <a:ahLst/>
            <a:cxnLst/>
            <a:rect r="r" b="b" t="t" l="l"/>
            <a:pathLst>
              <a:path h="4502154" w="4703367">
                <a:moveTo>
                  <a:pt x="0" y="0"/>
                </a:moveTo>
                <a:lnTo>
                  <a:pt x="4703368" y="0"/>
                </a:lnTo>
                <a:lnTo>
                  <a:pt x="4703368" y="4502153"/>
                </a:lnTo>
                <a:lnTo>
                  <a:pt x="0" y="4502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801631" y="3920587"/>
            <a:ext cx="7173259" cy="1846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6"/>
              </a:lnSpc>
              <a:spcBef>
                <a:spcPct val="0"/>
              </a:spcBef>
            </a:pPr>
            <a:r>
              <a:rPr lang="en-US" sz="2676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Bundle of His then separates into smaller branches called </a:t>
            </a:r>
            <a:r>
              <a:rPr lang="en-US" sz="267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purkinje fibres.</a:t>
            </a:r>
            <a:r>
              <a:rPr lang="en-US" sz="2676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These spread around the ventricles and cause them to contract.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-3565170">
            <a:off x="3520855" y="3568402"/>
            <a:ext cx="1395239" cy="498798"/>
          </a:xfrm>
          <a:custGeom>
            <a:avLst/>
            <a:gdLst/>
            <a:ahLst/>
            <a:cxnLst/>
            <a:rect r="r" b="b" t="t" l="l"/>
            <a:pathLst>
              <a:path h="498798" w="1395239">
                <a:moveTo>
                  <a:pt x="1395238" y="0"/>
                </a:moveTo>
                <a:lnTo>
                  <a:pt x="0" y="0"/>
                </a:lnTo>
                <a:lnTo>
                  <a:pt x="0" y="498798"/>
                </a:lnTo>
                <a:lnTo>
                  <a:pt x="1395238" y="498798"/>
                </a:lnTo>
                <a:lnTo>
                  <a:pt x="139523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-3565170">
            <a:off x="5376581" y="7147878"/>
            <a:ext cx="1395239" cy="498798"/>
          </a:xfrm>
          <a:custGeom>
            <a:avLst/>
            <a:gdLst/>
            <a:ahLst/>
            <a:cxnLst/>
            <a:rect r="r" b="b" t="t" l="l"/>
            <a:pathLst>
              <a:path h="498798" w="1395239">
                <a:moveTo>
                  <a:pt x="1395238" y="498798"/>
                </a:moveTo>
                <a:lnTo>
                  <a:pt x="0" y="498798"/>
                </a:lnTo>
                <a:lnTo>
                  <a:pt x="0" y="0"/>
                </a:lnTo>
                <a:lnTo>
                  <a:pt x="1395238" y="0"/>
                </a:lnTo>
                <a:lnTo>
                  <a:pt x="1395238" y="49879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true" rot="10799999">
            <a:off x="8160088" y="7236791"/>
            <a:ext cx="1585976" cy="566987"/>
          </a:xfrm>
          <a:custGeom>
            <a:avLst/>
            <a:gdLst/>
            <a:ahLst/>
            <a:cxnLst/>
            <a:rect r="r" b="b" t="t" l="l"/>
            <a:pathLst>
              <a:path h="566987" w="1585976">
                <a:moveTo>
                  <a:pt x="1585977" y="566987"/>
                </a:moveTo>
                <a:lnTo>
                  <a:pt x="0" y="566987"/>
                </a:lnTo>
                <a:lnTo>
                  <a:pt x="0" y="0"/>
                </a:lnTo>
                <a:lnTo>
                  <a:pt x="1585977" y="0"/>
                </a:lnTo>
                <a:lnTo>
                  <a:pt x="1585977" y="56698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5589566">
            <a:off x="11058016" y="6171007"/>
            <a:ext cx="1395239" cy="498798"/>
          </a:xfrm>
          <a:custGeom>
            <a:avLst/>
            <a:gdLst/>
            <a:ahLst/>
            <a:cxnLst/>
            <a:rect r="r" b="b" t="t" l="l"/>
            <a:pathLst>
              <a:path h="498798" w="1395239">
                <a:moveTo>
                  <a:pt x="1395239" y="0"/>
                </a:moveTo>
                <a:lnTo>
                  <a:pt x="0" y="0"/>
                </a:lnTo>
                <a:lnTo>
                  <a:pt x="0" y="498798"/>
                </a:lnTo>
                <a:lnTo>
                  <a:pt x="1395239" y="498798"/>
                </a:lnTo>
                <a:lnTo>
                  <a:pt x="139523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3836033">
            <a:off x="11505889" y="3070544"/>
            <a:ext cx="1074431" cy="498267"/>
          </a:xfrm>
          <a:custGeom>
            <a:avLst/>
            <a:gdLst/>
            <a:ahLst/>
            <a:cxnLst/>
            <a:rect r="r" b="b" t="t" l="l"/>
            <a:pathLst>
              <a:path h="498267" w="1074431">
                <a:moveTo>
                  <a:pt x="0" y="0"/>
                </a:moveTo>
                <a:lnTo>
                  <a:pt x="1074431" y="0"/>
                </a:lnTo>
                <a:lnTo>
                  <a:pt x="1074431" y="498268"/>
                </a:lnTo>
                <a:lnTo>
                  <a:pt x="0" y="498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7898990">
            <a:off x="1818812" y="6987658"/>
            <a:ext cx="1074431" cy="498267"/>
          </a:xfrm>
          <a:custGeom>
            <a:avLst/>
            <a:gdLst/>
            <a:ahLst/>
            <a:cxnLst/>
            <a:rect r="r" b="b" t="t" l="l"/>
            <a:pathLst>
              <a:path h="498267" w="1074431">
                <a:moveTo>
                  <a:pt x="0" y="0"/>
                </a:moveTo>
                <a:lnTo>
                  <a:pt x="1074431" y="0"/>
                </a:lnTo>
                <a:lnTo>
                  <a:pt x="1074431" y="498267"/>
                </a:lnTo>
                <a:lnTo>
                  <a:pt x="0" y="4982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-737613" y="294188"/>
            <a:ext cx="19763225" cy="1309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65"/>
              </a:lnSpc>
              <a:spcBef>
                <a:spcPct val="0"/>
              </a:spcBef>
            </a:pPr>
            <a:r>
              <a:rPr lang="en-US" sz="76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CARDIAC CONDUCTION SYSTEM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746065" y="7120978"/>
            <a:ext cx="4332617" cy="1846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6"/>
              </a:lnSpc>
              <a:spcBef>
                <a:spcPct val="0"/>
              </a:spcBef>
            </a:pPr>
            <a:r>
              <a:rPr lang="en-US" sz="2676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electrical impulse then travels </a:t>
            </a:r>
            <a:r>
              <a:rPr lang="en-US" sz="2676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down the Bundle of His</a:t>
            </a:r>
            <a:r>
              <a:rPr lang="en-US" sz="2676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which is located in the septum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342531">
            <a:off x="14073106" y="5119247"/>
            <a:ext cx="3494829" cy="4559070"/>
          </a:xfrm>
          <a:custGeom>
            <a:avLst/>
            <a:gdLst/>
            <a:ahLst/>
            <a:cxnLst/>
            <a:rect r="r" b="b" t="t" l="l"/>
            <a:pathLst>
              <a:path h="4559070" w="3494829">
                <a:moveTo>
                  <a:pt x="0" y="0"/>
                </a:moveTo>
                <a:lnTo>
                  <a:pt x="3494829" y="0"/>
                </a:lnTo>
                <a:lnTo>
                  <a:pt x="3494829" y="4559070"/>
                </a:lnTo>
                <a:lnTo>
                  <a:pt x="0" y="45590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728934" y="2249805"/>
            <a:ext cx="5091586" cy="477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4"/>
              </a:lnSpc>
              <a:spcBef>
                <a:spcPct val="0"/>
              </a:spcBef>
            </a:pPr>
            <a:r>
              <a:rPr lang="en-US" sz="276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(Ventricular contraction)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11673" y="7899387"/>
            <a:ext cx="2944105" cy="968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4"/>
              </a:lnSpc>
              <a:spcBef>
                <a:spcPct val="0"/>
              </a:spcBef>
            </a:pPr>
            <a:r>
              <a:rPr lang="en-US" sz="276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(Atrial contraction)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5135571" y="3445396"/>
            <a:ext cx="6431832" cy="5812904"/>
          </a:xfrm>
          <a:custGeom>
            <a:avLst/>
            <a:gdLst/>
            <a:ahLst/>
            <a:cxnLst/>
            <a:rect r="r" b="b" t="t" l="l"/>
            <a:pathLst>
              <a:path h="5812904" w="6431832">
                <a:moveTo>
                  <a:pt x="0" y="0"/>
                </a:moveTo>
                <a:lnTo>
                  <a:pt x="6431831" y="0"/>
                </a:lnTo>
                <a:lnTo>
                  <a:pt x="6431831" y="5812904"/>
                </a:lnTo>
                <a:lnTo>
                  <a:pt x="0" y="581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023822" y="1958633"/>
            <a:ext cx="12240356" cy="1277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9"/>
              </a:lnSpc>
              <a:spcBef>
                <a:spcPct val="0"/>
              </a:spcBef>
            </a:pPr>
            <a:r>
              <a:rPr lang="en-US" sz="3656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cardiac cycle is the cardiac muscle contraction and movement within the chambers: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709038" y="163122"/>
            <a:ext cx="19763225" cy="1484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64"/>
              </a:lnSpc>
              <a:spcBef>
                <a:spcPct val="0"/>
              </a:spcBef>
            </a:pPr>
            <a:r>
              <a:rPr lang="en-US" sz="8689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CARDIAC CYCLE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43589" y="3569221"/>
            <a:ext cx="4360466" cy="53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687456" indent="-343728" lvl="1">
              <a:lnSpc>
                <a:spcPts val="4457"/>
              </a:lnSpc>
              <a:spcBef>
                <a:spcPct val="0"/>
              </a:spcBef>
              <a:buAutoNum type="arabicPeriod" startAt="1"/>
            </a:pPr>
            <a:r>
              <a:rPr lang="en-US" sz="318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Cardiac Diastole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6393" y="4235227"/>
            <a:ext cx="5588716" cy="2635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1"/>
              </a:lnSpc>
            </a:pPr>
            <a:r>
              <a:rPr lang="en-US" sz="272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relaxation of the cardiac muscle.</a:t>
            </a:r>
          </a:p>
          <a:p>
            <a:pPr algn="ctr">
              <a:lnSpc>
                <a:spcPts val="2121"/>
              </a:lnSpc>
            </a:pPr>
          </a:p>
          <a:p>
            <a:pPr algn="ctr">
              <a:lnSpc>
                <a:spcPts val="3811"/>
              </a:lnSpc>
              <a:spcBef>
                <a:spcPct val="0"/>
              </a:spcBef>
            </a:pPr>
            <a:r>
              <a:rPr lang="en-US" sz="272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increases volume and decreased pressure allows blood to enter the atria.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946360"/>
            <a:ext cx="4513544" cy="189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6"/>
              </a:lnSpc>
              <a:spcBef>
                <a:spcPct val="0"/>
              </a:spcBef>
            </a:pPr>
            <a:r>
              <a:rPr lang="en-US" sz="271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increased pressure in the atria opens the AV valve, allowing blood to enter the ventricles.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790029" y="4000342"/>
            <a:ext cx="6469271" cy="2083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7"/>
              </a:lnSpc>
            </a:pPr>
            <a:r>
              <a:rPr lang="en-US" sz="271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contraction of atria muscle walls. </a:t>
            </a:r>
          </a:p>
          <a:p>
            <a:pPr algn="ctr">
              <a:lnSpc>
                <a:spcPts val="1539"/>
              </a:lnSpc>
            </a:pPr>
          </a:p>
          <a:p>
            <a:pPr algn="ctr">
              <a:lnSpc>
                <a:spcPts val="3807"/>
              </a:lnSpc>
              <a:spcBef>
                <a:spcPct val="0"/>
              </a:spcBef>
            </a:pPr>
            <a:r>
              <a:rPr lang="en-US" sz="2719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 they contract, the remaining blood is forced into the ventricles.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215838" y="3388246"/>
            <a:ext cx="3239426" cy="53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7"/>
              </a:lnSpc>
              <a:spcBef>
                <a:spcPct val="0"/>
              </a:spcBef>
            </a:pPr>
            <a:r>
              <a:rPr lang="en-US" sz="318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 Atrial Systole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790029" y="7109171"/>
            <a:ext cx="6956096" cy="2559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1"/>
              </a:lnSpc>
            </a:pPr>
            <a:r>
              <a:rPr lang="en-US" sz="272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 ventricles contract, pressure increases and AV valves close to prevent backflow into the atria. </a:t>
            </a:r>
          </a:p>
          <a:p>
            <a:pPr algn="ctr">
              <a:lnSpc>
                <a:spcPts val="1539"/>
              </a:lnSpc>
            </a:pPr>
          </a:p>
          <a:p>
            <a:pPr algn="ctr">
              <a:lnSpc>
                <a:spcPts val="3811"/>
              </a:lnSpc>
              <a:spcBef>
                <a:spcPct val="0"/>
              </a:spcBef>
            </a:pPr>
            <a:r>
              <a:rPr lang="en-US" sz="2722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SL forced open and blood is ejected into the aorta and pulmonary artery.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19109" y="6294698"/>
            <a:ext cx="4521332" cy="53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7"/>
              </a:lnSpc>
              <a:spcBef>
                <a:spcPct val="0"/>
              </a:spcBef>
            </a:pPr>
            <a:r>
              <a:rPr lang="en-US" sz="318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3. Ventricular Systole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88021" y="-2028282"/>
            <a:ext cx="4706658" cy="4706658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5840204" y="470803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4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687"/>
            <a:ext cx="18288000" cy="1725728"/>
            <a:chOff x="0" y="0"/>
            <a:chExt cx="6186311" cy="5837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86311" cy="583765"/>
            </a:xfrm>
            <a:custGeom>
              <a:avLst/>
              <a:gdLst/>
              <a:ahLst/>
              <a:cxnLst/>
              <a:rect r="r" b="b" t="t" l="l"/>
              <a:pathLst>
                <a:path h="583765" w="6186311">
                  <a:moveTo>
                    <a:pt x="0" y="0"/>
                  </a:moveTo>
                  <a:lnTo>
                    <a:pt x="6186311" y="0"/>
                  </a:lnTo>
                  <a:lnTo>
                    <a:pt x="6186311" y="583765"/>
                  </a:lnTo>
                  <a:lnTo>
                    <a:pt x="0" y="583765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838327" y="2245658"/>
            <a:ext cx="14611345" cy="1211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73"/>
              </a:lnSpc>
            </a:pPr>
            <a:r>
              <a:rPr lang="en-US" sz="43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 can measure the performer's </a:t>
            </a:r>
            <a:r>
              <a:rPr lang="en-US" sz="43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</a:t>
            </a:r>
            <a:r>
              <a:rPr lang="en-US" sz="43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and use that to calculate their </a:t>
            </a:r>
            <a:r>
              <a:rPr lang="en-US" sz="43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cardiac output</a:t>
            </a:r>
            <a:r>
              <a:rPr lang="en-US" sz="4300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 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135326" y="6968656"/>
            <a:ext cx="4326169" cy="3330973"/>
          </a:xfrm>
          <a:custGeom>
            <a:avLst/>
            <a:gdLst/>
            <a:ahLst/>
            <a:cxnLst/>
            <a:rect r="r" b="b" t="t" l="l"/>
            <a:pathLst>
              <a:path h="3330973" w="4326169">
                <a:moveTo>
                  <a:pt x="0" y="0"/>
                </a:moveTo>
                <a:lnTo>
                  <a:pt x="4326168" y="0"/>
                </a:lnTo>
                <a:lnTo>
                  <a:pt x="4326168" y="3330973"/>
                </a:lnTo>
                <a:lnTo>
                  <a:pt x="0" y="33309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74" t="0" r="-7674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535532" y="258763"/>
            <a:ext cx="19763225" cy="137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D9D9D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ASSESSING 'FITNESS'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723808"/>
            <a:ext cx="9877856" cy="3159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326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Heart Rate = The number of cardiac cycles (beats) per minute.</a:t>
            </a:r>
          </a:p>
          <a:p>
            <a:pPr algn="ctr">
              <a:lnSpc>
                <a:spcPts val="1091"/>
              </a:lnSpc>
            </a:pPr>
          </a:p>
          <a:p>
            <a:pPr algn="ctr">
              <a:lnSpc>
                <a:spcPts val="4576"/>
              </a:lnSpc>
              <a:spcBef>
                <a:spcPct val="0"/>
              </a:spcBef>
            </a:pPr>
            <a:r>
              <a:rPr lang="en-US" b="true" sz="3268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 = The volume of blood pumped out by the heart ventricles in each contraction.</a:t>
            </a:r>
          </a:p>
          <a:p>
            <a:pPr algn="ctr">
              <a:lnSpc>
                <a:spcPts val="1093"/>
              </a:lnSpc>
              <a:spcBef>
                <a:spcPct val="0"/>
              </a:spcBef>
            </a:pPr>
            <a:r>
              <a:rPr lang="en-US" b="true" sz="78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1447458" y="3651777"/>
            <a:ext cx="5426419" cy="2539409"/>
            <a:chOff x="0" y="0"/>
            <a:chExt cx="1291616" cy="60443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91616" cy="604439"/>
            </a:xfrm>
            <a:custGeom>
              <a:avLst/>
              <a:gdLst/>
              <a:ahLst/>
              <a:cxnLst/>
              <a:rect r="r" b="b" t="t" l="l"/>
              <a:pathLst>
                <a:path h="604439" w="1291616">
                  <a:moveTo>
                    <a:pt x="0" y="0"/>
                  </a:moveTo>
                  <a:lnTo>
                    <a:pt x="1291616" y="0"/>
                  </a:lnTo>
                  <a:lnTo>
                    <a:pt x="1291616" y="604439"/>
                  </a:lnTo>
                  <a:lnTo>
                    <a:pt x="0" y="604439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1586164" y="3790483"/>
            <a:ext cx="5149008" cy="2252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4"/>
              </a:lnSpc>
            </a:pPr>
            <a:r>
              <a:rPr lang="en-US" sz="3100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heart rate lower than 60bpm is considered bradycardia, resulting from cardiac hyperthophy.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680959" y="6882931"/>
            <a:ext cx="6463041" cy="2660372"/>
            <a:chOff x="0" y="0"/>
            <a:chExt cx="1468410" cy="60443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68410" cy="604439"/>
            </a:xfrm>
            <a:custGeom>
              <a:avLst/>
              <a:gdLst/>
              <a:ahLst/>
              <a:cxnLst/>
              <a:rect r="r" b="b" t="t" l="l"/>
              <a:pathLst>
                <a:path h="604439" w="1468410">
                  <a:moveTo>
                    <a:pt x="0" y="0"/>
                  </a:moveTo>
                  <a:lnTo>
                    <a:pt x="1468410" y="0"/>
                  </a:lnTo>
                  <a:lnTo>
                    <a:pt x="1468410" y="604439"/>
                  </a:lnTo>
                  <a:lnTo>
                    <a:pt x="0" y="604439"/>
                  </a:lnTo>
                  <a:close/>
                </a:path>
              </a:pathLst>
            </a:custGeom>
            <a:solidFill>
              <a:srgbClr val="12308A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772742" y="6911506"/>
            <a:ext cx="6169178" cy="2757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8"/>
              </a:lnSpc>
            </a:pPr>
            <a:r>
              <a:rPr lang="en-US" sz="2963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Stroke volume depends on two factors; </a:t>
            </a:r>
          </a:p>
          <a:p>
            <a:pPr algn="l" marL="639756" indent="-319878" lvl="1">
              <a:lnSpc>
                <a:spcPts val="4148"/>
              </a:lnSpc>
              <a:buFont typeface="Arial"/>
              <a:buChar char="•"/>
            </a:pPr>
            <a:r>
              <a:rPr lang="en-US" sz="2963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'venous return' </a:t>
            </a:r>
          </a:p>
          <a:p>
            <a:pPr algn="l" marL="639756" indent="-319878" lvl="1">
              <a:lnSpc>
                <a:spcPts val="4148"/>
              </a:lnSpc>
              <a:buFont typeface="Arial"/>
              <a:buChar char="•"/>
            </a:pPr>
            <a:r>
              <a:rPr lang="en-US" sz="2963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'ventricular elasticity and contractility'</a:t>
            </a:r>
          </a:p>
          <a:p>
            <a:pPr algn="ctr">
              <a:lnSpc>
                <a:spcPts val="1098"/>
              </a:lnSpc>
              <a:spcBef>
                <a:spcPct val="0"/>
              </a:spcBef>
            </a:pPr>
            <a:r>
              <a:rPr lang="en-US" b="true" sz="784">
                <a:solidFill>
                  <a:srgbClr val="E0DED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261223" y="7626832"/>
            <a:ext cx="4706658" cy="4706658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9353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5898066" y="8567720"/>
            <a:ext cx="2189667" cy="142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5"/>
              </a:lnSpc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Booklet </a:t>
            </a:r>
          </a:p>
          <a:p>
            <a:pPr algn="ctr">
              <a:lnSpc>
                <a:spcPts val="5745"/>
              </a:lnSpc>
              <a:spcBef>
                <a:spcPct val="0"/>
              </a:spcBef>
            </a:pPr>
            <a:r>
              <a:rPr lang="en-US" sz="4103">
                <a:solidFill>
                  <a:srgbClr val="12308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 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2C647230D95148A324626527FAAE82" ma:contentTypeVersion="18" ma:contentTypeDescription="Create a new document." ma:contentTypeScope="" ma:versionID="f1a05ac88654364d6f4ff3249bea8d71">
  <xsd:schema xmlns:xsd="http://www.w3.org/2001/XMLSchema" xmlns:xs="http://www.w3.org/2001/XMLSchema" xmlns:p="http://schemas.microsoft.com/office/2006/metadata/properties" xmlns:ns2="82082d29-37c6-4c19-84a4-3171eefb31c9" xmlns:ns3="ebd0ab34-3a23-40a9-8702-55ef21ce9c2d" targetNamespace="http://schemas.microsoft.com/office/2006/metadata/properties" ma:root="true" ma:fieldsID="4d9d059d1a549296bdf7043455256324" ns2:_="" ns3:_="">
    <xsd:import namespace="82082d29-37c6-4c19-84a4-3171eefb31c9"/>
    <xsd:import namespace="ebd0ab34-3a23-40a9-8702-55ef21ce9c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82d29-37c6-4c19-84a4-3171eefb31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d1cbce-1f39-4bd8-a41c-fa4b61c464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0ab34-3a23-40a9-8702-55ef21ce9c2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47da62f-765d-4486-8568-01452fccd220}" ma:internalName="TaxCatchAll" ma:showField="CatchAllData" ma:web="ebd0ab34-3a23-40a9-8702-55ef21ce9c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d0ab34-3a23-40a9-8702-55ef21ce9c2d" xsi:nil="true"/>
    <lcf76f155ced4ddcb4097134ff3c332f xmlns="82082d29-37c6-4c19-84a4-3171eefb31c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3126F-4A2F-487A-9DA5-7E6216B93530}"/>
</file>

<file path=customXml/itemProps2.xml><?xml version="1.0" encoding="utf-8"?>
<ds:datastoreItem xmlns:ds="http://schemas.openxmlformats.org/officeDocument/2006/customXml" ds:itemID="{94A62D64-2912-49FD-A70E-AF429633B1D2}"/>
</file>

<file path=customXml/itemProps3.xml><?xml version="1.0" encoding="utf-8"?>
<ds:datastoreItem xmlns:ds="http://schemas.openxmlformats.org/officeDocument/2006/customXml" ds:itemID="{3E2D06BB-4C6A-408B-99D9-B467D04E28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OCR Level - 1.1b Part 1 - The Cardiovascular System</dc:title>
  <cp:revision>1</cp:revision>
  <dcterms:created xsi:type="dcterms:W3CDTF">2006-08-16T00:00:00Z</dcterms:created>
  <dcterms:modified xsi:type="dcterms:W3CDTF">2011-08-01T06:04:30Z</dcterms:modified>
  <dc:identifier>DAFIoCKrKJw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0x010100F82C647230D95148A324626527FAAE82</vt:lpwstr>
  </property>
</Properties>
</file>