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League Spartan" charset="1" panose="00000800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8" Type="http://schemas.openxmlformats.org/officeDocument/2006/relationships/slide" Target="slides/slide3.xml"/><Relationship Id="rId21" Type="http://schemas.openxmlformats.org/officeDocument/2006/relationships/slide" Target="slides/slide16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9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6" Type="http://schemas.openxmlformats.org/officeDocument/2006/relationships/slide" Target="slides/slide1.xml"/><Relationship Id="rId32" Type="http://schemas.openxmlformats.org/officeDocument/2006/relationships/customXml" Target="../customXml/item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ustomXml" Target="../customXml/item2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30" Type="http://schemas.openxmlformats.org/officeDocument/2006/relationships/customXml" Target="../customXml/item1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24.jpeg" Type="http://schemas.openxmlformats.org/officeDocument/2006/relationships/image"/><Relationship Id="rId4" Target="../media/image25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Relationship Id="rId4" Target="../media/image28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Relationship Id="rId4" Target="../media/image31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33.jpeg" Type="http://schemas.openxmlformats.org/officeDocument/2006/relationships/image"/><Relationship Id="rId4" Target="../media/image34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jpeg" Type="http://schemas.openxmlformats.org/officeDocument/2006/relationships/image"/><Relationship Id="rId4" Target="../media/image37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svg" Type="http://schemas.openxmlformats.org/officeDocument/2006/relationships/image"/><Relationship Id="rId4" Target="../media/image4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44.png" Type="http://schemas.openxmlformats.org/officeDocument/2006/relationships/image"/><Relationship Id="rId4" Target="../media/image45.svg" Type="http://schemas.openxmlformats.org/officeDocument/2006/relationships/image"/><Relationship Id="rId5" Target="../media/image46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44.png" Type="http://schemas.openxmlformats.org/officeDocument/2006/relationships/image"/><Relationship Id="rId4" Target="../media/image45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svg" Type="http://schemas.openxmlformats.org/officeDocument/2006/relationships/image"/><Relationship Id="rId4" Target="../media/image50.jpeg" Type="http://schemas.openxmlformats.org/officeDocument/2006/relationships/image"/><Relationship Id="rId5" Target="../media/image51.jpeg" Type="http://schemas.openxmlformats.org/officeDocument/2006/relationships/image"/><Relationship Id="rId6" Target="../media/image52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Relationship Id="rId4" Target="../media/image2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2750695"/>
            <a:chOff x="0" y="0"/>
            <a:chExt cx="6186311" cy="9304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930482"/>
            </a:xfrm>
            <a:custGeom>
              <a:avLst/>
              <a:gdLst/>
              <a:ahLst/>
              <a:cxnLst/>
              <a:rect r="r" b="b" t="t" l="l"/>
              <a:pathLst>
                <a:path h="930482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930482"/>
                  </a:lnTo>
                  <a:lnTo>
                    <a:pt x="0" y="930482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110914" y="8289665"/>
            <a:ext cx="1917928" cy="1903014"/>
          </a:xfrm>
          <a:custGeom>
            <a:avLst/>
            <a:gdLst/>
            <a:ahLst/>
            <a:cxnLst/>
            <a:rect r="r" b="b" t="t" l="l"/>
            <a:pathLst>
              <a:path h="1903014" w="1917928">
                <a:moveTo>
                  <a:pt x="0" y="0"/>
                </a:moveTo>
                <a:lnTo>
                  <a:pt x="1917928" y="0"/>
                </a:lnTo>
                <a:lnTo>
                  <a:pt x="1917928" y="1903014"/>
                </a:lnTo>
                <a:lnTo>
                  <a:pt x="0" y="19030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685261" y="3222405"/>
            <a:ext cx="5067280" cy="5067260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553" t="-1912" r="-235337" b="-2053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607775" y="3222405"/>
            <a:ext cx="5067280" cy="5067260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12175" t="0" r="-114571" b="-1136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2535458" y="3222405"/>
            <a:ext cx="5067280" cy="5067260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36394" t="0" r="-1519" b="-4592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564665" y="419081"/>
            <a:ext cx="17158670" cy="2121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16"/>
              </a:lnSpc>
              <a:spcBef>
                <a:spcPct val="0"/>
              </a:spcBef>
            </a:pPr>
            <a:r>
              <a:rPr lang="en-US" sz="6083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Component 3A: Explore the Importance of Fitness for Sports Performance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0" y="9444123"/>
            <a:ext cx="5403508" cy="536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314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thepeclassroom.com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DE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05360"/>
            <a:chOff x="0" y="0"/>
            <a:chExt cx="6186311" cy="5768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76875"/>
            </a:xfrm>
            <a:custGeom>
              <a:avLst/>
              <a:gdLst/>
              <a:ahLst/>
              <a:cxnLst/>
              <a:rect r="r" b="b" t="t" l="l"/>
              <a:pathLst>
                <a:path h="57687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875"/>
                  </a:lnTo>
                  <a:lnTo>
                    <a:pt x="0" y="57687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662857" y="3608251"/>
            <a:ext cx="4436504" cy="4436486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06" t="0" r="-24906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7126402" y="3608251"/>
            <a:ext cx="4436504" cy="4436486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90853" t="0" r="-17479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2822796" y="3608251"/>
            <a:ext cx="4436504" cy="4436486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1022" t="0" r="-8977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383840" y="361970"/>
            <a:ext cx="3520321" cy="120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POWER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709340" y="2008695"/>
            <a:ext cx="14869320" cy="680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4"/>
              </a:lnSpc>
              <a:spcBef>
                <a:spcPct val="0"/>
              </a:spcBef>
            </a:pPr>
            <a:r>
              <a:rPr lang="en-US" sz="402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Used for: activities requiring explosive movement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250088" y="8481850"/>
            <a:ext cx="11787823" cy="528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3"/>
              </a:lnSpc>
              <a:spcBef>
                <a:spcPct val="0"/>
              </a:spcBef>
            </a:pPr>
            <a:r>
              <a:rPr lang="en-US" sz="308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Examples include basketball, swimming and weightlifting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898020" y="8567720"/>
            <a:ext cx="2189758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DE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05360"/>
            <a:chOff x="0" y="0"/>
            <a:chExt cx="6186311" cy="5768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76875"/>
            </a:xfrm>
            <a:custGeom>
              <a:avLst/>
              <a:gdLst/>
              <a:ahLst/>
              <a:cxnLst/>
              <a:rect r="r" b="b" t="t" l="l"/>
              <a:pathLst>
                <a:path h="57687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875"/>
                  </a:lnTo>
                  <a:lnTo>
                    <a:pt x="0" y="57687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662857" y="4113076"/>
            <a:ext cx="4436504" cy="4436486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t="0" r="-24999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7126402" y="4113076"/>
            <a:ext cx="4436504" cy="4436486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99" t="0" r="-24999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2822796" y="4113076"/>
            <a:ext cx="4436504" cy="4436486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t="0" r="-24999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310080" y="361970"/>
            <a:ext cx="3667839" cy="120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AGILITY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898020" y="8567720"/>
            <a:ext cx="2189758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56042" y="2469431"/>
            <a:ext cx="17301125" cy="66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6"/>
              </a:lnSpc>
              <a:spcBef>
                <a:spcPct val="0"/>
              </a:spcBef>
            </a:pPr>
            <a:r>
              <a:rPr lang="en-US" sz="401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 Used for: activities requiring quick changes of direction.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04846" y="9091595"/>
            <a:ext cx="10878307" cy="531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1"/>
              </a:lnSpc>
              <a:spcBef>
                <a:spcPct val="0"/>
              </a:spcBef>
            </a:pPr>
            <a:r>
              <a:rPr lang="en-US" sz="307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Examples include skiing, rugby &amp; tennis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DE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27687"/>
            <a:ext cx="18288000" cy="1705360"/>
            <a:chOff x="0" y="0"/>
            <a:chExt cx="6186311" cy="5768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186311" cy="576875"/>
            </a:xfrm>
            <a:custGeom>
              <a:avLst/>
              <a:gdLst/>
              <a:ahLst/>
              <a:cxnLst/>
              <a:rect r="r" b="b" t="t" l="l"/>
              <a:pathLst>
                <a:path h="57687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875"/>
                  </a:lnTo>
                  <a:lnTo>
                    <a:pt x="0" y="57687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662857" y="4113076"/>
            <a:ext cx="4436504" cy="4436486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-24906" r="0" b="-24906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7126402" y="4113076"/>
            <a:ext cx="4436504" cy="4436486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5652" t="0" r="-35652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2822796" y="4113076"/>
            <a:ext cx="4436504" cy="4436486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2877" t="0" r="-37639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477619" y="2044782"/>
            <a:ext cx="17279548" cy="1401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4071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Used for: activities that need a quick decision or response to stimulus.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833951" y="9159162"/>
            <a:ext cx="11695732" cy="1054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Examples include football (goalkeeping), swimming and sprinting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898020" y="8567720"/>
            <a:ext cx="2189758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524619" y="158263"/>
            <a:ext cx="7238762" cy="120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REACTION TIME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DE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05360"/>
            <a:chOff x="0" y="0"/>
            <a:chExt cx="6186311" cy="5768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76875"/>
            </a:xfrm>
            <a:custGeom>
              <a:avLst/>
              <a:gdLst/>
              <a:ahLst/>
              <a:cxnLst/>
              <a:rect r="r" b="b" t="t" l="l"/>
              <a:pathLst>
                <a:path h="57687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875"/>
                  </a:lnTo>
                  <a:lnTo>
                    <a:pt x="0" y="57687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2822796" y="4113076"/>
            <a:ext cx="4436504" cy="4436486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76" t="0" r="-24976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7126402" y="4113076"/>
            <a:ext cx="4436504" cy="4436486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77048" t="0" r="-728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662857" y="4113076"/>
            <a:ext cx="4436504" cy="4436486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5298" t="0" r="-4513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6940272" y="361970"/>
            <a:ext cx="4407456" cy="120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BALANCE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898020" y="8567720"/>
            <a:ext cx="2189758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73427" y="2076355"/>
            <a:ext cx="17083740" cy="1393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6"/>
              </a:lnSpc>
              <a:spcBef>
                <a:spcPct val="0"/>
              </a:spcBef>
            </a:pPr>
            <a:r>
              <a:rPr lang="en-US" sz="4026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Used for: activities requiring the control of distribution of weight.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39015" y="9040313"/>
            <a:ext cx="10809971" cy="524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2"/>
              </a:lnSpc>
              <a:spcBef>
                <a:spcPct val="0"/>
              </a:spcBef>
            </a:pPr>
            <a:r>
              <a:rPr lang="en-US" sz="3116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Examples include ice skating, cycling and gymnastics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DE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05360"/>
            <a:chOff x="0" y="0"/>
            <a:chExt cx="6186311" cy="5768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76875"/>
            </a:xfrm>
            <a:custGeom>
              <a:avLst/>
              <a:gdLst/>
              <a:ahLst/>
              <a:cxnLst/>
              <a:rect r="r" b="b" t="t" l="l"/>
              <a:pathLst>
                <a:path h="57687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875"/>
                  </a:lnTo>
                  <a:lnTo>
                    <a:pt x="0" y="57687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2822796" y="4113076"/>
            <a:ext cx="4436504" cy="4436486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-49812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7126402" y="4113076"/>
            <a:ext cx="4436504" cy="4436486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6335" t="0" r="-26335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662857" y="4113076"/>
            <a:ext cx="4436504" cy="4436486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12184" r="0" b="-55882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5372160" y="361970"/>
            <a:ext cx="7543681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COORDINATION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898020" y="8567720"/>
            <a:ext cx="2189758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21076" y="1236527"/>
            <a:ext cx="13845848" cy="2286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65"/>
              </a:lnSpc>
            </a:pPr>
          </a:p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en-US" sz="433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Used for: activities requiring movement of two or more body parts at the same time.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60586" y="9073437"/>
            <a:ext cx="10766827" cy="564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50"/>
              </a:lnSpc>
              <a:spcBef>
                <a:spcPct val="0"/>
              </a:spcBef>
            </a:pPr>
            <a:r>
              <a:rPr lang="en-US" sz="332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Examples include tennis, netball and ice hockey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847197"/>
            <a:chOff x="0" y="0"/>
            <a:chExt cx="6186311" cy="62485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624854"/>
            </a:xfrm>
            <a:custGeom>
              <a:avLst/>
              <a:gdLst/>
              <a:ahLst/>
              <a:cxnLst/>
              <a:rect r="r" b="b" t="t" l="l"/>
              <a:pathLst>
                <a:path h="624854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624854"/>
                  </a:lnTo>
                  <a:lnTo>
                    <a:pt x="0" y="624854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-10800000">
            <a:off x="4505055" y="3241610"/>
            <a:ext cx="2002062" cy="928456"/>
          </a:xfrm>
          <a:custGeom>
            <a:avLst/>
            <a:gdLst/>
            <a:ahLst/>
            <a:cxnLst/>
            <a:rect r="r" b="b" t="t" l="l"/>
            <a:pathLst>
              <a:path h="928456" w="2002062">
                <a:moveTo>
                  <a:pt x="0" y="0"/>
                </a:moveTo>
                <a:lnTo>
                  <a:pt x="2002062" y="0"/>
                </a:lnTo>
                <a:lnTo>
                  <a:pt x="2002062" y="928457"/>
                </a:lnTo>
                <a:lnTo>
                  <a:pt x="0" y="928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4505055" y="4634295"/>
            <a:ext cx="2002062" cy="928456"/>
          </a:xfrm>
          <a:custGeom>
            <a:avLst/>
            <a:gdLst/>
            <a:ahLst/>
            <a:cxnLst/>
            <a:rect r="r" b="b" t="t" l="l"/>
            <a:pathLst>
              <a:path h="928456" w="2002062">
                <a:moveTo>
                  <a:pt x="0" y="0"/>
                </a:moveTo>
                <a:lnTo>
                  <a:pt x="2002062" y="0"/>
                </a:lnTo>
                <a:lnTo>
                  <a:pt x="2002062" y="928456"/>
                </a:lnTo>
                <a:lnTo>
                  <a:pt x="0" y="9284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4505055" y="6006332"/>
            <a:ext cx="2002062" cy="928456"/>
          </a:xfrm>
          <a:custGeom>
            <a:avLst/>
            <a:gdLst/>
            <a:ahLst/>
            <a:cxnLst/>
            <a:rect r="r" b="b" t="t" l="l"/>
            <a:pathLst>
              <a:path h="928456" w="2002062">
                <a:moveTo>
                  <a:pt x="0" y="0"/>
                </a:moveTo>
                <a:lnTo>
                  <a:pt x="2002062" y="0"/>
                </a:lnTo>
                <a:lnTo>
                  <a:pt x="2002062" y="928456"/>
                </a:lnTo>
                <a:lnTo>
                  <a:pt x="0" y="9284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4505055" y="7312032"/>
            <a:ext cx="2002062" cy="928456"/>
          </a:xfrm>
          <a:custGeom>
            <a:avLst/>
            <a:gdLst/>
            <a:ahLst/>
            <a:cxnLst/>
            <a:rect r="r" b="b" t="t" l="l"/>
            <a:pathLst>
              <a:path h="928456" w="2002062">
                <a:moveTo>
                  <a:pt x="0" y="0"/>
                </a:moveTo>
                <a:lnTo>
                  <a:pt x="2002062" y="0"/>
                </a:lnTo>
                <a:lnTo>
                  <a:pt x="2002062" y="928457"/>
                </a:lnTo>
                <a:lnTo>
                  <a:pt x="0" y="928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506582" y="2770149"/>
            <a:ext cx="10674501" cy="5585205"/>
          </a:xfrm>
          <a:custGeom>
            <a:avLst/>
            <a:gdLst/>
            <a:ahLst/>
            <a:cxnLst/>
            <a:rect r="r" b="b" t="t" l="l"/>
            <a:pathLst>
              <a:path h="5585205" w="10674501">
                <a:moveTo>
                  <a:pt x="0" y="0"/>
                </a:moveTo>
                <a:lnTo>
                  <a:pt x="10674501" y="0"/>
                </a:lnTo>
                <a:lnTo>
                  <a:pt x="10674501" y="5585205"/>
                </a:lnTo>
                <a:lnTo>
                  <a:pt x="0" y="55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5582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16309" y="379515"/>
            <a:ext cx="17682546" cy="1163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77"/>
              </a:lnSpc>
              <a:spcBef>
                <a:spcPct val="0"/>
              </a:spcBef>
            </a:pPr>
            <a:r>
              <a:rPr lang="en-US" sz="676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 Basic Principles of Training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9169" y="3249678"/>
            <a:ext cx="3245698" cy="81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32"/>
              </a:lnSpc>
              <a:spcBef>
                <a:spcPct val="0"/>
              </a:spcBef>
            </a:pPr>
            <a:r>
              <a:rPr lang="en-US" sz="4737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Frequency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9223" y="4539045"/>
            <a:ext cx="2677103" cy="81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32"/>
              </a:lnSpc>
              <a:spcBef>
                <a:spcPct val="0"/>
              </a:spcBef>
            </a:pPr>
            <a:r>
              <a:rPr lang="en-US" sz="4737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Intensity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19944" y="6014399"/>
            <a:ext cx="1495661" cy="81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32"/>
              </a:lnSpc>
              <a:spcBef>
                <a:spcPct val="0"/>
              </a:spcBef>
            </a:pPr>
            <a:r>
              <a:rPr lang="en-US" sz="4737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Time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11257" y="7320100"/>
            <a:ext cx="1513036" cy="81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32"/>
              </a:lnSpc>
              <a:spcBef>
                <a:spcPct val="0"/>
              </a:spcBef>
            </a:pPr>
            <a:r>
              <a:rPr lang="en-US" sz="4737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Type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115143" y="3374239"/>
            <a:ext cx="8782878" cy="692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often training takes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867101" y="4714179"/>
            <a:ext cx="8782878" cy="692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'hard' training is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087050" y="6033449"/>
            <a:ext cx="8782878" cy="692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long training lasts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115143" y="7146478"/>
            <a:ext cx="8782878" cy="2111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type of training is used to improve a specific component of fitness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897939" y="8567720"/>
            <a:ext cx="2189921" cy="1420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3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16309" y="8754839"/>
            <a:ext cx="10335999" cy="1366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2"/>
              </a:lnSpc>
              <a:spcBef>
                <a:spcPct val="0"/>
              </a:spcBef>
            </a:pPr>
            <a:r>
              <a:rPr lang="en-US" sz="394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would a weightlifter incorporate these basic principles in their training?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847197"/>
            <a:chOff x="0" y="0"/>
            <a:chExt cx="6186311" cy="62485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624854"/>
            </a:xfrm>
            <a:custGeom>
              <a:avLst/>
              <a:gdLst/>
              <a:ahLst/>
              <a:cxnLst/>
              <a:rect r="r" b="b" t="t" l="l"/>
              <a:pathLst>
                <a:path h="624854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624854"/>
                  </a:lnTo>
                  <a:lnTo>
                    <a:pt x="0" y="624854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8448953" y="6387074"/>
            <a:ext cx="5749743" cy="3488111"/>
            <a:chOff x="0" y="0"/>
            <a:chExt cx="1514336" cy="91867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14336" cy="918679"/>
            </a:xfrm>
            <a:custGeom>
              <a:avLst/>
              <a:gdLst/>
              <a:ahLst/>
              <a:cxnLst/>
              <a:rect r="r" b="b" t="t" l="l"/>
              <a:pathLst>
                <a:path h="918679" w="1514336">
                  <a:moveTo>
                    <a:pt x="68671" y="0"/>
                  </a:moveTo>
                  <a:lnTo>
                    <a:pt x="1445665" y="0"/>
                  </a:lnTo>
                  <a:cubicBezTo>
                    <a:pt x="1483591" y="0"/>
                    <a:pt x="1514336" y="30745"/>
                    <a:pt x="1514336" y="68671"/>
                  </a:cubicBezTo>
                  <a:lnTo>
                    <a:pt x="1514336" y="850009"/>
                  </a:lnTo>
                  <a:cubicBezTo>
                    <a:pt x="1514336" y="887935"/>
                    <a:pt x="1483591" y="918679"/>
                    <a:pt x="1445665" y="918679"/>
                  </a:cubicBezTo>
                  <a:lnTo>
                    <a:pt x="68671" y="918679"/>
                  </a:lnTo>
                  <a:cubicBezTo>
                    <a:pt x="30745" y="918679"/>
                    <a:pt x="0" y="887935"/>
                    <a:pt x="0" y="850009"/>
                  </a:cubicBezTo>
                  <a:lnTo>
                    <a:pt x="0" y="68671"/>
                  </a:lnTo>
                  <a:cubicBezTo>
                    <a:pt x="0" y="30745"/>
                    <a:pt x="30745" y="0"/>
                    <a:pt x="6867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rnd">
              <a:solidFill>
                <a:srgbClr val="EB5859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514336" cy="9472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24827" y="2134834"/>
            <a:ext cx="6881401" cy="3936914"/>
            <a:chOff x="0" y="0"/>
            <a:chExt cx="1812386" cy="103688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812385" cy="1036883"/>
            </a:xfrm>
            <a:custGeom>
              <a:avLst/>
              <a:gdLst/>
              <a:ahLst/>
              <a:cxnLst/>
              <a:rect r="r" b="b" t="t" l="l"/>
              <a:pathLst>
                <a:path h="1036883" w="1812385">
                  <a:moveTo>
                    <a:pt x="57378" y="0"/>
                  </a:moveTo>
                  <a:lnTo>
                    <a:pt x="1755008" y="0"/>
                  </a:lnTo>
                  <a:cubicBezTo>
                    <a:pt x="1786697" y="0"/>
                    <a:pt x="1812385" y="25689"/>
                    <a:pt x="1812385" y="57378"/>
                  </a:cubicBezTo>
                  <a:lnTo>
                    <a:pt x="1812385" y="979505"/>
                  </a:lnTo>
                  <a:cubicBezTo>
                    <a:pt x="1812385" y="1011194"/>
                    <a:pt x="1786697" y="1036883"/>
                    <a:pt x="1755008" y="1036883"/>
                  </a:cubicBezTo>
                  <a:lnTo>
                    <a:pt x="57378" y="1036883"/>
                  </a:lnTo>
                  <a:cubicBezTo>
                    <a:pt x="25689" y="1036883"/>
                    <a:pt x="0" y="1011194"/>
                    <a:pt x="0" y="979505"/>
                  </a:cubicBezTo>
                  <a:lnTo>
                    <a:pt x="0" y="57378"/>
                  </a:lnTo>
                  <a:cubicBezTo>
                    <a:pt x="0" y="25689"/>
                    <a:pt x="25689" y="0"/>
                    <a:pt x="573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rnd">
              <a:solidFill>
                <a:srgbClr val="EB5859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1812386" cy="1065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52454" y="2105040"/>
            <a:ext cx="6733055" cy="4109823"/>
            <a:chOff x="0" y="0"/>
            <a:chExt cx="1773315" cy="108242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773315" cy="1082423"/>
            </a:xfrm>
            <a:custGeom>
              <a:avLst/>
              <a:gdLst/>
              <a:ahLst/>
              <a:cxnLst/>
              <a:rect r="r" b="b" t="t" l="l"/>
              <a:pathLst>
                <a:path h="1082423" w="1773315">
                  <a:moveTo>
                    <a:pt x="58642" y="0"/>
                  </a:moveTo>
                  <a:lnTo>
                    <a:pt x="1714673" y="0"/>
                  </a:lnTo>
                  <a:cubicBezTo>
                    <a:pt x="1747060" y="0"/>
                    <a:pt x="1773315" y="26255"/>
                    <a:pt x="1773315" y="58642"/>
                  </a:cubicBezTo>
                  <a:lnTo>
                    <a:pt x="1773315" y="1023781"/>
                  </a:lnTo>
                  <a:cubicBezTo>
                    <a:pt x="1773315" y="1056168"/>
                    <a:pt x="1747060" y="1082423"/>
                    <a:pt x="1714673" y="1082423"/>
                  </a:cubicBezTo>
                  <a:lnTo>
                    <a:pt x="58642" y="1082423"/>
                  </a:lnTo>
                  <a:cubicBezTo>
                    <a:pt x="26255" y="1082423"/>
                    <a:pt x="0" y="1056168"/>
                    <a:pt x="0" y="1023781"/>
                  </a:cubicBezTo>
                  <a:lnTo>
                    <a:pt x="0" y="58642"/>
                  </a:lnTo>
                  <a:cubicBezTo>
                    <a:pt x="0" y="26255"/>
                    <a:pt x="26255" y="0"/>
                    <a:pt x="586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rnd">
              <a:solidFill>
                <a:srgbClr val="EB5859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1773315" cy="11109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52454" y="6387074"/>
            <a:ext cx="7583982" cy="3617022"/>
            <a:chOff x="0" y="0"/>
            <a:chExt cx="1997427" cy="95263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97427" cy="952631"/>
            </a:xfrm>
            <a:custGeom>
              <a:avLst/>
              <a:gdLst/>
              <a:ahLst/>
              <a:cxnLst/>
              <a:rect r="r" b="b" t="t" l="l"/>
              <a:pathLst>
                <a:path h="952631" w="1997427">
                  <a:moveTo>
                    <a:pt x="52062" y="0"/>
                  </a:moveTo>
                  <a:lnTo>
                    <a:pt x="1945365" y="0"/>
                  </a:lnTo>
                  <a:cubicBezTo>
                    <a:pt x="1959173" y="0"/>
                    <a:pt x="1972415" y="5485"/>
                    <a:pt x="1982179" y="15249"/>
                  </a:cubicBezTo>
                  <a:cubicBezTo>
                    <a:pt x="1991942" y="25012"/>
                    <a:pt x="1997427" y="38254"/>
                    <a:pt x="1997427" y="52062"/>
                  </a:cubicBezTo>
                  <a:lnTo>
                    <a:pt x="1997427" y="900569"/>
                  </a:lnTo>
                  <a:cubicBezTo>
                    <a:pt x="1997427" y="914377"/>
                    <a:pt x="1991942" y="927619"/>
                    <a:pt x="1982179" y="937383"/>
                  </a:cubicBezTo>
                  <a:cubicBezTo>
                    <a:pt x="1972415" y="947146"/>
                    <a:pt x="1959173" y="952631"/>
                    <a:pt x="1945365" y="952631"/>
                  </a:cubicBezTo>
                  <a:lnTo>
                    <a:pt x="52062" y="952631"/>
                  </a:lnTo>
                  <a:cubicBezTo>
                    <a:pt x="38254" y="952631"/>
                    <a:pt x="25012" y="947146"/>
                    <a:pt x="15249" y="937383"/>
                  </a:cubicBezTo>
                  <a:cubicBezTo>
                    <a:pt x="5485" y="927619"/>
                    <a:pt x="0" y="914377"/>
                    <a:pt x="0" y="900569"/>
                  </a:cubicBezTo>
                  <a:lnTo>
                    <a:pt x="0" y="52062"/>
                  </a:lnTo>
                  <a:cubicBezTo>
                    <a:pt x="0" y="38254"/>
                    <a:pt x="5485" y="25012"/>
                    <a:pt x="15249" y="15249"/>
                  </a:cubicBezTo>
                  <a:cubicBezTo>
                    <a:pt x="25012" y="5485"/>
                    <a:pt x="38254" y="0"/>
                    <a:pt x="520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rnd">
              <a:solidFill>
                <a:srgbClr val="EB5859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1997427" cy="9812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4608271" y="2317590"/>
            <a:ext cx="3348921" cy="5023382"/>
            <a:chOff x="0" y="0"/>
            <a:chExt cx="6350000" cy="9525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101527" t="0" r="-23472" b="0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316309" y="379515"/>
            <a:ext cx="17682546" cy="1163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77"/>
              </a:lnSpc>
              <a:spcBef>
                <a:spcPct val="0"/>
              </a:spcBef>
            </a:pPr>
            <a:r>
              <a:rPr lang="en-US" sz="676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Additional Principles of Training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28658" y="2317200"/>
            <a:ext cx="5180648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u="sng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Progressive Overload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765794" y="2317200"/>
            <a:ext cx="2399467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u="sng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Specificity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813567" y="6710163"/>
            <a:ext cx="525339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u="sng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Individual Differences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107335" y="6612216"/>
            <a:ext cx="271081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u="sng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Adaptation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16853" y="3043434"/>
            <a:ext cx="6204257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Gradually increasing the amount of overload during training in order to improve fitness but without injury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531833" y="2912517"/>
            <a:ext cx="6874395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Matching training to the requirements of an activity - different sports </a:t>
            </a:r>
            <a:r>
              <a:rPr lang="en-US" sz="33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require athletes to excel in different components of fitness.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5773768" y="8567720"/>
            <a:ext cx="2438263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5-7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52454" y="7459587"/>
            <a:ext cx="7583982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needs of an individual could alter due to their fitness level, weight, gender or previous injuries.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8587870" y="7373581"/>
            <a:ext cx="5471908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This is about how your body changes due to increased training loads.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847197"/>
            <a:chOff x="0" y="0"/>
            <a:chExt cx="6186311" cy="62485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624854"/>
            </a:xfrm>
            <a:custGeom>
              <a:avLst/>
              <a:gdLst/>
              <a:ahLst/>
              <a:cxnLst/>
              <a:rect r="r" b="b" t="t" l="l"/>
              <a:pathLst>
                <a:path h="624854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624854"/>
                  </a:lnTo>
                  <a:lnTo>
                    <a:pt x="0" y="624854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101671" y="2191494"/>
            <a:ext cx="7655497" cy="3253548"/>
            <a:chOff x="0" y="0"/>
            <a:chExt cx="2016262" cy="85690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16263" cy="856901"/>
            </a:xfrm>
            <a:custGeom>
              <a:avLst/>
              <a:gdLst/>
              <a:ahLst/>
              <a:cxnLst/>
              <a:rect r="r" b="b" t="t" l="l"/>
              <a:pathLst>
                <a:path h="856901" w="2016263">
                  <a:moveTo>
                    <a:pt x="51576" y="0"/>
                  </a:moveTo>
                  <a:lnTo>
                    <a:pt x="1964687" y="0"/>
                  </a:lnTo>
                  <a:cubicBezTo>
                    <a:pt x="1993171" y="0"/>
                    <a:pt x="2016263" y="23091"/>
                    <a:pt x="2016263" y="51576"/>
                  </a:cubicBezTo>
                  <a:lnTo>
                    <a:pt x="2016263" y="805326"/>
                  </a:lnTo>
                  <a:cubicBezTo>
                    <a:pt x="2016263" y="833810"/>
                    <a:pt x="1993171" y="856901"/>
                    <a:pt x="1964687" y="856901"/>
                  </a:cubicBezTo>
                  <a:lnTo>
                    <a:pt x="51576" y="856901"/>
                  </a:lnTo>
                  <a:cubicBezTo>
                    <a:pt x="23091" y="856901"/>
                    <a:pt x="0" y="833810"/>
                    <a:pt x="0" y="805326"/>
                  </a:cubicBezTo>
                  <a:lnTo>
                    <a:pt x="0" y="51576"/>
                  </a:lnTo>
                  <a:cubicBezTo>
                    <a:pt x="0" y="23091"/>
                    <a:pt x="23091" y="0"/>
                    <a:pt x="515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rnd">
              <a:solidFill>
                <a:srgbClr val="EB5859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2016262" cy="8854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91121" y="2077225"/>
            <a:ext cx="8608111" cy="3066275"/>
            <a:chOff x="0" y="0"/>
            <a:chExt cx="2267157" cy="80757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67157" cy="807578"/>
            </a:xfrm>
            <a:custGeom>
              <a:avLst/>
              <a:gdLst/>
              <a:ahLst/>
              <a:cxnLst/>
              <a:rect r="r" b="b" t="t" l="l"/>
              <a:pathLst>
                <a:path h="807578" w="2267157">
                  <a:moveTo>
                    <a:pt x="45868" y="0"/>
                  </a:moveTo>
                  <a:lnTo>
                    <a:pt x="2221289" y="0"/>
                  </a:lnTo>
                  <a:cubicBezTo>
                    <a:pt x="2233454" y="0"/>
                    <a:pt x="2245120" y="4833"/>
                    <a:pt x="2253722" y="13434"/>
                  </a:cubicBezTo>
                  <a:cubicBezTo>
                    <a:pt x="2262324" y="22036"/>
                    <a:pt x="2267157" y="33703"/>
                    <a:pt x="2267157" y="45868"/>
                  </a:cubicBezTo>
                  <a:lnTo>
                    <a:pt x="2267157" y="761710"/>
                  </a:lnTo>
                  <a:cubicBezTo>
                    <a:pt x="2267157" y="787043"/>
                    <a:pt x="2246621" y="807578"/>
                    <a:pt x="2221289" y="807578"/>
                  </a:cubicBezTo>
                  <a:lnTo>
                    <a:pt x="45868" y="807578"/>
                  </a:lnTo>
                  <a:cubicBezTo>
                    <a:pt x="33703" y="807578"/>
                    <a:pt x="22036" y="802746"/>
                    <a:pt x="13434" y="794144"/>
                  </a:cubicBezTo>
                  <a:cubicBezTo>
                    <a:pt x="4833" y="785542"/>
                    <a:pt x="0" y="773875"/>
                    <a:pt x="0" y="761710"/>
                  </a:cubicBezTo>
                  <a:lnTo>
                    <a:pt x="0" y="45868"/>
                  </a:lnTo>
                  <a:cubicBezTo>
                    <a:pt x="0" y="20536"/>
                    <a:pt x="20536" y="0"/>
                    <a:pt x="458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rnd">
              <a:solidFill>
                <a:srgbClr val="EB5859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2267157" cy="8361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91121" y="5731049"/>
            <a:ext cx="7971030" cy="4081090"/>
            <a:chOff x="0" y="0"/>
            <a:chExt cx="2099366" cy="107485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099366" cy="1074855"/>
            </a:xfrm>
            <a:custGeom>
              <a:avLst/>
              <a:gdLst/>
              <a:ahLst/>
              <a:cxnLst/>
              <a:rect r="r" b="b" t="t" l="l"/>
              <a:pathLst>
                <a:path h="1074855" w="2099366">
                  <a:moveTo>
                    <a:pt x="49534" y="0"/>
                  </a:moveTo>
                  <a:lnTo>
                    <a:pt x="2049832" y="0"/>
                  </a:lnTo>
                  <a:cubicBezTo>
                    <a:pt x="2077189" y="0"/>
                    <a:pt x="2099366" y="22177"/>
                    <a:pt x="2099366" y="49534"/>
                  </a:cubicBezTo>
                  <a:lnTo>
                    <a:pt x="2099366" y="1025321"/>
                  </a:lnTo>
                  <a:cubicBezTo>
                    <a:pt x="2099366" y="1038458"/>
                    <a:pt x="2094147" y="1051057"/>
                    <a:pt x="2084858" y="1060347"/>
                  </a:cubicBezTo>
                  <a:cubicBezTo>
                    <a:pt x="2075568" y="1069636"/>
                    <a:pt x="2062969" y="1074855"/>
                    <a:pt x="2049832" y="1074855"/>
                  </a:cubicBezTo>
                  <a:lnTo>
                    <a:pt x="49534" y="1074855"/>
                  </a:lnTo>
                  <a:cubicBezTo>
                    <a:pt x="36397" y="1074855"/>
                    <a:pt x="23798" y="1069636"/>
                    <a:pt x="14508" y="1060347"/>
                  </a:cubicBezTo>
                  <a:cubicBezTo>
                    <a:pt x="5219" y="1051057"/>
                    <a:pt x="0" y="1038458"/>
                    <a:pt x="0" y="1025321"/>
                  </a:cubicBezTo>
                  <a:lnTo>
                    <a:pt x="0" y="49534"/>
                  </a:lnTo>
                  <a:cubicBezTo>
                    <a:pt x="0" y="36397"/>
                    <a:pt x="5219" y="23798"/>
                    <a:pt x="14508" y="14508"/>
                  </a:cubicBezTo>
                  <a:cubicBezTo>
                    <a:pt x="23798" y="5219"/>
                    <a:pt x="36397" y="0"/>
                    <a:pt x="495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rnd">
              <a:solidFill>
                <a:srgbClr val="EB5859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2099366" cy="11034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316309" y="379515"/>
            <a:ext cx="17682546" cy="1163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77"/>
              </a:lnSpc>
              <a:spcBef>
                <a:spcPct val="0"/>
              </a:spcBef>
            </a:pPr>
            <a:r>
              <a:rPr lang="en-US" sz="676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Additional Principles of Training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619575" y="2260517"/>
            <a:ext cx="2951202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u="sng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Reversibility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793682" y="2422442"/>
            <a:ext cx="2271474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u="sng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Variation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852110" y="6070925"/>
            <a:ext cx="3849053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u="sng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Rest &amp; Recovery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67388" y="3064427"/>
            <a:ext cx="7855577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This means gradually losing fitness and occurs to anybody who stops training.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10201936" y="3219851"/>
            <a:ext cx="7454967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You can avoid boredom and maintain motivation to train by altering the types of training.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5761743" y="8567720"/>
            <a:ext cx="2462312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7-8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29788" y="7008185"/>
            <a:ext cx="7293697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This is very important during an exercise programme and without rest, progressive overload is unlikely to occur.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</a:p>
        </p:txBody>
      </p: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9259312" y="5802709"/>
            <a:ext cx="3880107" cy="3880107"/>
            <a:chOff x="0" y="0"/>
            <a:chExt cx="6350000" cy="635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49222" t="-18990" r="-30467" b="-778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13248545" y="5914791"/>
            <a:ext cx="4963486" cy="1661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  <a:spcBef>
                <a:spcPct val="0"/>
              </a:spcBef>
            </a:pPr>
            <a:r>
              <a:rPr lang="en-US" sz="319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would you overcome or maintain these principles?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847197"/>
            <a:chOff x="0" y="0"/>
            <a:chExt cx="6186311" cy="62485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624854"/>
            </a:xfrm>
            <a:custGeom>
              <a:avLst/>
              <a:gdLst/>
              <a:ahLst/>
              <a:cxnLst/>
              <a:rect r="r" b="b" t="t" l="l"/>
              <a:pathLst>
                <a:path h="624854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624854"/>
                  </a:lnTo>
                  <a:lnTo>
                    <a:pt x="0" y="624854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4610085" y="5868333"/>
            <a:ext cx="3969595" cy="3969595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7719" t="0" r="-9843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64268" y="1477150"/>
            <a:ext cx="16992899" cy="4572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8"/>
              </a:lnSpc>
            </a:pPr>
          </a:p>
          <a:p>
            <a:pPr algn="ctr">
              <a:lnSpc>
                <a:spcPts val="5228"/>
              </a:lnSpc>
            </a:pPr>
            <a:r>
              <a:rPr lang="en-US" sz="373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You can measure exercise intensity by measuring </a:t>
            </a:r>
            <a:r>
              <a:rPr lang="en-US" sz="3734">
                <a:solidFill>
                  <a:srgbClr val="FF161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heart rate</a:t>
            </a:r>
            <a:r>
              <a:rPr lang="en-US" sz="373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(HR).</a:t>
            </a:r>
          </a:p>
          <a:p>
            <a:pPr algn="ctr">
              <a:lnSpc>
                <a:spcPts val="5228"/>
              </a:lnSpc>
            </a:pPr>
          </a:p>
          <a:p>
            <a:pPr algn="ctr">
              <a:lnSpc>
                <a:spcPts val="5228"/>
              </a:lnSpc>
            </a:pPr>
            <a:r>
              <a:rPr lang="en-US" sz="373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ctr">
              <a:lnSpc>
                <a:spcPts val="5228"/>
              </a:lnSpc>
            </a:pPr>
            <a:r>
              <a:rPr lang="en-US" sz="373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You can do this by feeling your </a:t>
            </a:r>
            <a:r>
              <a:rPr lang="en-US" sz="3734">
                <a:solidFill>
                  <a:srgbClr val="FF161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Pulse </a:t>
            </a:r>
            <a:r>
              <a:rPr lang="en-US" sz="373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(either at your carotid/wrist) for 30 seconds and multiply it by </a:t>
            </a:r>
            <a:r>
              <a:rPr lang="en-US" sz="3734">
                <a:solidFill>
                  <a:srgbClr val="FF161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  <a:r>
              <a:rPr lang="en-US" sz="373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</a:t>
            </a:r>
          </a:p>
          <a:p>
            <a:pPr algn="ctr">
              <a:lnSpc>
                <a:spcPts val="5228"/>
              </a:lnSpc>
              <a:spcBef>
                <a:spcPct val="0"/>
              </a:spcBef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-5400000">
            <a:off x="8658625" y="3167796"/>
            <a:ext cx="970750" cy="450185"/>
          </a:xfrm>
          <a:custGeom>
            <a:avLst/>
            <a:gdLst/>
            <a:ahLst/>
            <a:cxnLst/>
            <a:rect r="r" b="b" t="t" l="l"/>
            <a:pathLst>
              <a:path h="450185" w="970750">
                <a:moveTo>
                  <a:pt x="0" y="0"/>
                </a:moveTo>
                <a:lnTo>
                  <a:pt x="970750" y="0"/>
                </a:lnTo>
                <a:lnTo>
                  <a:pt x="970750" y="450185"/>
                </a:lnTo>
                <a:lnTo>
                  <a:pt x="0" y="450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941755" y="5868333"/>
            <a:ext cx="3969595" cy="3969595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0" t="-12979" r="0" b="-12979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02727" y="85083"/>
            <a:ext cx="17682546" cy="14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96"/>
              </a:lnSpc>
              <a:spcBef>
                <a:spcPct val="0"/>
              </a:spcBef>
            </a:pPr>
            <a:r>
              <a:rPr lang="en-US" sz="856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Exercise Intensity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898020" y="8567720"/>
            <a:ext cx="2189758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8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847197"/>
            <a:chOff x="0" y="0"/>
            <a:chExt cx="6186311" cy="62485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624854"/>
            </a:xfrm>
            <a:custGeom>
              <a:avLst/>
              <a:gdLst/>
              <a:ahLst/>
              <a:cxnLst/>
              <a:rect r="r" b="b" t="t" l="l"/>
              <a:pathLst>
                <a:path h="624854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624854"/>
                  </a:lnTo>
                  <a:lnTo>
                    <a:pt x="0" y="624854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590753" y="4543621"/>
            <a:ext cx="5475150" cy="4109823"/>
            <a:chOff x="0" y="0"/>
            <a:chExt cx="7300200" cy="54797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51332" y="327564"/>
              <a:ext cx="6745365" cy="4824636"/>
            </a:xfrm>
            <a:custGeom>
              <a:avLst/>
              <a:gdLst/>
              <a:ahLst/>
              <a:cxnLst/>
              <a:rect r="r" b="b" t="t" l="l"/>
              <a:pathLst>
                <a:path h="4824636" w="6745365">
                  <a:moveTo>
                    <a:pt x="0" y="0"/>
                  </a:moveTo>
                  <a:lnTo>
                    <a:pt x="6745365" y="0"/>
                  </a:lnTo>
                  <a:lnTo>
                    <a:pt x="6745365" y="4824636"/>
                  </a:lnTo>
                  <a:lnTo>
                    <a:pt x="0" y="4824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395" t="-9983" r="-19310" b="-6396"/>
              </a:stretch>
            </a:blipFill>
          </p:spPr>
        </p:sp>
        <p:grpSp>
          <p:nvGrpSpPr>
            <p:cNvPr name="Group 6" id="6"/>
            <p:cNvGrpSpPr/>
            <p:nvPr/>
          </p:nvGrpSpPr>
          <p:grpSpPr>
            <a:xfrm rot="0">
              <a:off x="0" y="0"/>
              <a:ext cx="7300200" cy="5479764"/>
              <a:chOff x="0" y="0"/>
              <a:chExt cx="1442015" cy="1082423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442015" cy="1082423"/>
              </a:xfrm>
              <a:custGeom>
                <a:avLst/>
                <a:gdLst/>
                <a:ahLst/>
                <a:cxnLst/>
                <a:rect r="r" b="b" t="t" l="l"/>
                <a:pathLst>
                  <a:path h="1082423" w="1442015">
                    <a:moveTo>
                      <a:pt x="72115" y="0"/>
                    </a:moveTo>
                    <a:lnTo>
                      <a:pt x="1369900" y="0"/>
                    </a:lnTo>
                    <a:cubicBezTo>
                      <a:pt x="1409728" y="0"/>
                      <a:pt x="1442015" y="32287"/>
                      <a:pt x="1442015" y="72115"/>
                    </a:cubicBezTo>
                    <a:lnTo>
                      <a:pt x="1442015" y="1010308"/>
                    </a:lnTo>
                    <a:cubicBezTo>
                      <a:pt x="1442015" y="1029434"/>
                      <a:pt x="1434417" y="1047777"/>
                      <a:pt x="1420893" y="1061301"/>
                    </a:cubicBezTo>
                    <a:cubicBezTo>
                      <a:pt x="1407369" y="1074825"/>
                      <a:pt x="1389026" y="1082423"/>
                      <a:pt x="1369900" y="1082423"/>
                    </a:cubicBezTo>
                    <a:lnTo>
                      <a:pt x="72115" y="1082423"/>
                    </a:lnTo>
                    <a:cubicBezTo>
                      <a:pt x="32287" y="1082423"/>
                      <a:pt x="0" y="1050136"/>
                      <a:pt x="0" y="1010308"/>
                    </a:cubicBezTo>
                    <a:lnTo>
                      <a:pt x="0" y="72115"/>
                    </a:lnTo>
                    <a:cubicBezTo>
                      <a:pt x="0" y="32287"/>
                      <a:pt x="32287" y="0"/>
                      <a:pt x="7211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04800" cap="rnd">
                <a:solidFill>
                  <a:srgbClr val="D9D9D9"/>
                </a:solidFill>
                <a:prstDash val="solid"/>
                <a:round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28575"/>
                <a:ext cx="1442015" cy="111099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9" id="9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91121" y="4395536"/>
            <a:ext cx="9261189" cy="5416603"/>
            <a:chOff x="0" y="0"/>
            <a:chExt cx="2439161" cy="142659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39161" cy="1426595"/>
            </a:xfrm>
            <a:custGeom>
              <a:avLst/>
              <a:gdLst/>
              <a:ahLst/>
              <a:cxnLst/>
              <a:rect r="r" b="b" t="t" l="l"/>
              <a:pathLst>
                <a:path h="1426595" w="2439161">
                  <a:moveTo>
                    <a:pt x="42634" y="0"/>
                  </a:moveTo>
                  <a:lnTo>
                    <a:pt x="2396527" y="0"/>
                  </a:lnTo>
                  <a:cubicBezTo>
                    <a:pt x="2407834" y="0"/>
                    <a:pt x="2418678" y="4492"/>
                    <a:pt x="2426674" y="12487"/>
                  </a:cubicBezTo>
                  <a:cubicBezTo>
                    <a:pt x="2434669" y="20482"/>
                    <a:pt x="2439161" y="31326"/>
                    <a:pt x="2439161" y="42634"/>
                  </a:cubicBezTo>
                  <a:lnTo>
                    <a:pt x="2439161" y="1383961"/>
                  </a:lnTo>
                  <a:cubicBezTo>
                    <a:pt x="2439161" y="1395269"/>
                    <a:pt x="2434669" y="1406113"/>
                    <a:pt x="2426674" y="1414108"/>
                  </a:cubicBezTo>
                  <a:cubicBezTo>
                    <a:pt x="2418678" y="1422103"/>
                    <a:pt x="2407834" y="1426595"/>
                    <a:pt x="2396527" y="1426595"/>
                  </a:cubicBezTo>
                  <a:lnTo>
                    <a:pt x="42634" y="1426595"/>
                  </a:lnTo>
                  <a:cubicBezTo>
                    <a:pt x="31326" y="1426595"/>
                    <a:pt x="20482" y="1422103"/>
                    <a:pt x="12487" y="1414108"/>
                  </a:cubicBezTo>
                  <a:cubicBezTo>
                    <a:pt x="4492" y="1406113"/>
                    <a:pt x="0" y="1395269"/>
                    <a:pt x="0" y="1383961"/>
                  </a:cubicBezTo>
                  <a:lnTo>
                    <a:pt x="0" y="42634"/>
                  </a:lnTo>
                  <a:cubicBezTo>
                    <a:pt x="0" y="31326"/>
                    <a:pt x="4492" y="20482"/>
                    <a:pt x="12487" y="12487"/>
                  </a:cubicBezTo>
                  <a:cubicBezTo>
                    <a:pt x="20482" y="4492"/>
                    <a:pt x="31326" y="0"/>
                    <a:pt x="42634" y="0"/>
                  </a:cubicBezTo>
                  <a:close/>
                </a:path>
              </a:pathLst>
            </a:custGeom>
            <a:solidFill>
              <a:srgbClr val="12308A"/>
            </a:solidFill>
            <a:ln cap="rnd">
              <a:noFill/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2439161" cy="14551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599505" y="1722284"/>
            <a:ext cx="17088990" cy="307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Training thresholds are set to make sure that people train at an effective but safe level.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calculation of your target zones is known as </a:t>
            </a:r>
            <a:r>
              <a:rPr lang="en-US" sz="3500">
                <a:solidFill>
                  <a:srgbClr val="FF161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Karvonen Formula</a:t>
            </a:r>
            <a:r>
              <a:rPr lang="en-US" sz="35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302727" y="276225"/>
            <a:ext cx="17682546" cy="1267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57"/>
              </a:lnSpc>
              <a:spcBef>
                <a:spcPct val="0"/>
              </a:spcBef>
            </a:pPr>
            <a:r>
              <a:rPr lang="en-US" sz="746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Target Zones &amp; Training Thresholds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898020" y="8567720"/>
            <a:ext cx="2189758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9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57523" y="4520387"/>
            <a:ext cx="8728384" cy="5966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1"/>
              </a:lnSpc>
            </a:pPr>
            <a:r>
              <a:rPr lang="en-US" sz="3929" u="sng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Karvonen Formula: </a:t>
            </a:r>
          </a:p>
          <a:p>
            <a:pPr algn="ctr">
              <a:lnSpc>
                <a:spcPts val="5221"/>
              </a:lnSpc>
              <a:spcBef>
                <a:spcPct val="0"/>
              </a:spcBef>
            </a:pPr>
            <a:r>
              <a:rPr lang="en-US" b="true" sz="372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Firstly work out your maximum heart rate with the formula: </a:t>
            </a:r>
          </a:p>
          <a:p>
            <a:pPr algn="ctr">
              <a:lnSpc>
                <a:spcPts val="5221"/>
              </a:lnSpc>
              <a:spcBef>
                <a:spcPct val="0"/>
              </a:spcBef>
            </a:pPr>
            <a:r>
              <a:rPr lang="en-US" b="true" sz="372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220 – age (in years)</a:t>
            </a:r>
          </a:p>
          <a:p>
            <a:pPr algn="ctr">
              <a:lnSpc>
                <a:spcPts val="5221"/>
              </a:lnSpc>
              <a:spcBef>
                <a:spcPct val="0"/>
              </a:spcBef>
            </a:pPr>
            <a:r>
              <a:rPr lang="en-US" b="true" sz="372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Your aerobic zone is 60-80% of your maximum HR</a:t>
            </a:r>
          </a:p>
          <a:p>
            <a:pPr algn="ctr">
              <a:lnSpc>
                <a:spcPts val="5221"/>
              </a:lnSpc>
              <a:spcBef>
                <a:spcPct val="0"/>
              </a:spcBef>
            </a:pPr>
            <a:r>
              <a:rPr lang="en-US" b="true" sz="372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Your anaerobic zone is 80-90% of your maximum HR</a:t>
            </a:r>
          </a:p>
          <a:p>
            <a:pPr algn="ctr">
              <a:lnSpc>
                <a:spcPts val="550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81816"/>
            <a:chOff x="0" y="0"/>
            <a:chExt cx="6186311" cy="60273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602738"/>
            </a:xfrm>
            <a:custGeom>
              <a:avLst/>
              <a:gdLst/>
              <a:ahLst/>
              <a:cxnLst/>
              <a:rect r="r" b="b" t="t" l="l"/>
              <a:pathLst>
                <a:path h="602738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602738"/>
                  </a:lnTo>
                  <a:lnTo>
                    <a:pt x="0" y="602738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1627803" y="1754129"/>
            <a:ext cx="21543605" cy="10224236"/>
          </a:xfrm>
          <a:custGeom>
            <a:avLst/>
            <a:gdLst/>
            <a:ahLst/>
            <a:cxnLst/>
            <a:rect r="r" b="b" t="t" l="l"/>
            <a:pathLst>
              <a:path h="10224236" w="21543605">
                <a:moveTo>
                  <a:pt x="0" y="0"/>
                </a:moveTo>
                <a:lnTo>
                  <a:pt x="21543606" y="0"/>
                </a:lnTo>
                <a:lnTo>
                  <a:pt x="21543606" y="10224236"/>
                </a:lnTo>
                <a:lnTo>
                  <a:pt x="0" y="10224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79873" y="2041024"/>
            <a:ext cx="17728253" cy="8920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3"/>
              </a:lnSpc>
            </a:pPr>
            <a:r>
              <a:rPr lang="en-US" sz="503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A1: The importance of fitness for successful participation in sport</a:t>
            </a:r>
          </a:p>
          <a:p>
            <a:pPr algn="ctr">
              <a:lnSpc>
                <a:spcPts val="7053"/>
              </a:lnSpc>
            </a:pPr>
          </a:p>
          <a:p>
            <a:pPr algn="ctr">
              <a:lnSpc>
                <a:spcPts val="7053"/>
              </a:lnSpc>
            </a:pPr>
          </a:p>
          <a:p>
            <a:pPr algn="ctr">
              <a:lnSpc>
                <a:spcPts val="7053"/>
              </a:lnSpc>
            </a:pPr>
            <a:r>
              <a:rPr lang="en-US" sz="503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A2: Fitness training principles</a:t>
            </a:r>
          </a:p>
          <a:p>
            <a:pPr algn="ctr">
              <a:lnSpc>
                <a:spcPts val="7053"/>
              </a:lnSpc>
            </a:pPr>
          </a:p>
          <a:p>
            <a:pPr algn="ctr">
              <a:lnSpc>
                <a:spcPts val="7053"/>
              </a:lnSpc>
            </a:pPr>
          </a:p>
          <a:p>
            <a:pPr algn="ctr">
              <a:lnSpc>
                <a:spcPts val="7053"/>
              </a:lnSpc>
            </a:pPr>
            <a:r>
              <a:rPr lang="en-US" sz="503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A3: Exercise intensity and how it can be determined</a:t>
            </a:r>
          </a:p>
          <a:p>
            <a:pPr algn="ctr">
              <a:lnSpc>
                <a:spcPts val="7053"/>
              </a:lnSpc>
            </a:pPr>
          </a:p>
          <a:p>
            <a:pPr algn="ctr">
              <a:lnSpc>
                <a:spcPts val="7053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-6568145" y="226373"/>
            <a:ext cx="31424290" cy="144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36"/>
              </a:lnSpc>
              <a:spcBef>
                <a:spcPct val="0"/>
              </a:spcBef>
            </a:pPr>
            <a:r>
              <a:rPr lang="en-US" sz="8454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Learning Outcomes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847197"/>
            <a:chOff x="0" y="0"/>
            <a:chExt cx="6186311" cy="62485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624854"/>
            </a:xfrm>
            <a:custGeom>
              <a:avLst/>
              <a:gdLst/>
              <a:ahLst/>
              <a:cxnLst/>
              <a:rect r="r" b="b" t="t" l="l"/>
              <a:pathLst>
                <a:path h="624854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624854"/>
                  </a:lnTo>
                  <a:lnTo>
                    <a:pt x="0" y="624854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855918" y="1440446"/>
            <a:ext cx="17088990" cy="202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</a:p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This rating is a way of measuring physical activity intensity level. 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Perceived exertion is how hard you feel like your body is working.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1364" y="328786"/>
            <a:ext cx="17985273" cy="101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7"/>
              </a:lnSpc>
              <a:spcBef>
                <a:spcPct val="0"/>
              </a:spcBef>
            </a:pPr>
            <a:r>
              <a:rPr lang="en-US" sz="596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Borg Rating of Perceived Exertion Scale: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442433" y="8567720"/>
            <a:ext cx="28455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10-11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400413" y="4816324"/>
            <a:ext cx="8591358" cy="2877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b="true" sz="41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RPE can be used to estimate heart rate (HR), using the equation: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b="true" sz="41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RPE x 10 = HR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599505" y="4009257"/>
            <a:ext cx="8544495" cy="5979618"/>
            <a:chOff x="0" y="0"/>
            <a:chExt cx="11392660" cy="797282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92660" cy="7972824"/>
            </a:xfrm>
            <a:custGeom>
              <a:avLst/>
              <a:gdLst/>
              <a:ahLst/>
              <a:cxnLst/>
              <a:rect r="r" b="b" t="t" l="l"/>
              <a:pathLst>
                <a:path h="7972824" w="11392660">
                  <a:moveTo>
                    <a:pt x="0" y="0"/>
                  </a:moveTo>
                  <a:lnTo>
                    <a:pt x="11392660" y="0"/>
                  </a:lnTo>
                  <a:lnTo>
                    <a:pt x="11392660" y="7972824"/>
                  </a:lnTo>
                  <a:lnTo>
                    <a:pt x="0" y="7972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grpSp>
          <p:nvGrpSpPr>
            <p:cNvPr name="Group 12" id="12"/>
            <p:cNvGrpSpPr/>
            <p:nvPr/>
          </p:nvGrpSpPr>
          <p:grpSpPr>
            <a:xfrm rot="0">
              <a:off x="0" y="4180180"/>
              <a:ext cx="11392660" cy="2080141"/>
              <a:chOff x="0" y="0"/>
              <a:chExt cx="1939318" cy="354092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939317" cy="354092"/>
              </a:xfrm>
              <a:custGeom>
                <a:avLst/>
                <a:gdLst/>
                <a:ahLst/>
                <a:cxnLst/>
                <a:rect r="r" b="b" t="t" l="l"/>
                <a:pathLst>
                  <a:path h="354092" w="1939317">
                    <a:moveTo>
                      <a:pt x="0" y="0"/>
                    </a:moveTo>
                    <a:lnTo>
                      <a:pt x="1939317" y="0"/>
                    </a:lnTo>
                    <a:lnTo>
                      <a:pt x="1939317" y="354092"/>
                    </a:lnTo>
                    <a:lnTo>
                      <a:pt x="0" y="354092"/>
                    </a:lnTo>
                    <a:close/>
                  </a:path>
                </a:pathLst>
              </a:custGeom>
              <a:solidFill>
                <a:srgbClr val="94C849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19050"/>
                <a:ext cx="1939318" cy="37314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6160629"/>
              <a:ext cx="11392660" cy="1812194"/>
              <a:chOff x="0" y="0"/>
              <a:chExt cx="1939318" cy="30848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939317" cy="308481"/>
              </a:xfrm>
              <a:custGeom>
                <a:avLst/>
                <a:gdLst/>
                <a:ahLst/>
                <a:cxnLst/>
                <a:rect r="r" b="b" t="t" l="l"/>
                <a:pathLst>
                  <a:path h="308481" w="1939317">
                    <a:moveTo>
                      <a:pt x="0" y="0"/>
                    </a:moveTo>
                    <a:lnTo>
                      <a:pt x="1939317" y="0"/>
                    </a:lnTo>
                    <a:lnTo>
                      <a:pt x="1939317" y="308481"/>
                    </a:lnTo>
                    <a:lnTo>
                      <a:pt x="0" y="308481"/>
                    </a:lnTo>
                    <a:close/>
                  </a:path>
                </a:pathLst>
              </a:custGeom>
              <a:solidFill>
                <a:srgbClr val="D51F50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19050"/>
                <a:ext cx="1939318" cy="3275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1598986"/>
              <a:ext cx="11392660" cy="2581195"/>
              <a:chOff x="0" y="0"/>
              <a:chExt cx="1939318" cy="439384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939317" cy="439384"/>
              </a:xfrm>
              <a:custGeom>
                <a:avLst/>
                <a:gdLst/>
                <a:ahLst/>
                <a:cxnLst/>
                <a:rect r="r" b="b" t="t" l="l"/>
                <a:pathLst>
                  <a:path h="439384" w="1939317">
                    <a:moveTo>
                      <a:pt x="0" y="0"/>
                    </a:moveTo>
                    <a:lnTo>
                      <a:pt x="1939317" y="0"/>
                    </a:lnTo>
                    <a:lnTo>
                      <a:pt x="1939317" y="439384"/>
                    </a:lnTo>
                    <a:lnTo>
                      <a:pt x="0" y="439384"/>
                    </a:lnTo>
                    <a:close/>
                  </a:path>
                </a:pathLst>
              </a:custGeom>
              <a:solidFill>
                <a:srgbClr val="008AD2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19050"/>
                <a:ext cx="1939318" cy="45843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139105" y="813943"/>
              <a:ext cx="1049900" cy="69817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73"/>
                </a:lnSpc>
              </a:pPr>
            </a:p>
            <a:p>
              <a:pPr algn="ctr">
                <a:lnSpc>
                  <a:spcPts val="2436"/>
                </a:lnSpc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6</a:t>
              </a:r>
            </a:p>
            <a:p>
              <a:pPr algn="ctr">
                <a:lnSpc>
                  <a:spcPts val="2436"/>
                </a:lnSpc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7</a:t>
              </a:r>
            </a:p>
            <a:p>
              <a:pPr algn="ctr">
                <a:lnSpc>
                  <a:spcPts val="2436"/>
                </a:lnSpc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8</a:t>
              </a:r>
            </a:p>
            <a:p>
              <a:pPr algn="ctr">
                <a:lnSpc>
                  <a:spcPts val="2436"/>
                </a:lnSpc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9</a:t>
              </a:r>
            </a:p>
            <a:p>
              <a:pPr algn="ctr">
                <a:lnSpc>
                  <a:spcPts val="2436"/>
                </a:lnSpc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10</a:t>
              </a:r>
            </a:p>
            <a:p>
              <a:pPr algn="ctr">
                <a:lnSpc>
                  <a:spcPts val="2436"/>
                </a:lnSpc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11</a:t>
              </a:r>
            </a:p>
            <a:p>
              <a:pPr algn="ctr">
                <a:lnSpc>
                  <a:spcPts val="2436"/>
                </a:lnSpc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12</a:t>
              </a:r>
            </a:p>
            <a:p>
              <a:pPr algn="ctr">
                <a:lnSpc>
                  <a:spcPts val="2436"/>
                </a:lnSpc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13</a:t>
              </a:r>
            </a:p>
            <a:p>
              <a:pPr algn="ctr">
                <a:lnSpc>
                  <a:spcPts val="2436"/>
                </a:lnSpc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14</a:t>
              </a:r>
            </a:p>
            <a:p>
              <a:pPr algn="ctr">
                <a:lnSpc>
                  <a:spcPts val="2436"/>
                </a:lnSpc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15</a:t>
              </a:r>
            </a:p>
            <a:p>
              <a:pPr algn="ctr">
                <a:lnSpc>
                  <a:spcPts val="2436"/>
                </a:lnSpc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16</a:t>
              </a:r>
            </a:p>
            <a:p>
              <a:pPr algn="ctr">
                <a:lnSpc>
                  <a:spcPts val="2436"/>
                </a:lnSpc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17</a:t>
              </a:r>
            </a:p>
            <a:p>
              <a:pPr algn="ctr">
                <a:lnSpc>
                  <a:spcPts val="2436"/>
                </a:lnSpc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18</a:t>
              </a:r>
            </a:p>
            <a:p>
              <a:pPr algn="ctr">
                <a:lnSpc>
                  <a:spcPts val="2436"/>
                </a:lnSpc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19</a:t>
              </a:r>
            </a:p>
            <a:p>
              <a:pPr algn="ctr">
                <a:lnSpc>
                  <a:spcPts val="2436"/>
                </a:lnSpc>
                <a:spcBef>
                  <a:spcPct val="0"/>
                </a:spcBef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20</a:t>
              </a:r>
            </a:p>
          </p:txBody>
        </p:sp>
        <p:sp>
          <p:nvSpPr>
            <p:cNvPr name="AutoShape 22" id="22"/>
            <p:cNvSpPr/>
            <p:nvPr/>
          </p:nvSpPr>
          <p:spPr>
            <a:xfrm rot="5400000">
              <a:off x="-1848739" y="4779691"/>
              <a:ext cx="6342054" cy="0"/>
            </a:xfrm>
            <a:prstGeom prst="line">
              <a:avLst/>
            </a:prstGeom>
            <a:ln cap="flat" w="381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23" id="23"/>
            <p:cNvSpPr/>
            <p:nvPr/>
          </p:nvSpPr>
          <p:spPr>
            <a:xfrm rot="5400000">
              <a:off x="2747684" y="4747907"/>
              <a:ext cx="6342054" cy="0"/>
            </a:xfrm>
            <a:prstGeom prst="line">
              <a:avLst/>
            </a:prstGeom>
            <a:ln cap="flat" w="381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24" id="24"/>
            <p:cNvSpPr txBox="true"/>
            <p:nvPr/>
          </p:nvSpPr>
          <p:spPr>
            <a:xfrm rot="0">
              <a:off x="448513" y="2149992"/>
              <a:ext cx="4553863" cy="367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36"/>
                </a:lnSpc>
                <a:spcBef>
                  <a:spcPct val="0"/>
                </a:spcBef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Very, very light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2974688"/>
              <a:ext cx="4553863" cy="367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36"/>
                </a:lnSpc>
                <a:spcBef>
                  <a:spcPct val="0"/>
                </a:spcBef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Very light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1462292" y="3685198"/>
              <a:ext cx="1830194" cy="367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36"/>
                </a:lnSpc>
                <a:spcBef>
                  <a:spcPct val="0"/>
                </a:spcBef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Fairly light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1462292" y="4637933"/>
              <a:ext cx="2595766" cy="367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36"/>
                </a:lnSpc>
                <a:spcBef>
                  <a:spcPct val="0"/>
                </a:spcBef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Somewhat hard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462292" y="5539098"/>
              <a:ext cx="915097" cy="367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36"/>
                </a:lnSpc>
                <a:spcBef>
                  <a:spcPct val="0"/>
                </a:spcBef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Hard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1462292" y="6364382"/>
              <a:ext cx="1726902" cy="367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36"/>
                </a:lnSpc>
                <a:spcBef>
                  <a:spcPct val="0"/>
                </a:spcBef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Very hard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1374074" y="7071768"/>
              <a:ext cx="2772202" cy="367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36"/>
                </a:lnSpc>
                <a:spcBef>
                  <a:spcPct val="0"/>
                </a:spcBef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Very, very hard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1462292" y="7513884"/>
              <a:ext cx="3024373" cy="367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36"/>
                </a:lnSpc>
                <a:spcBef>
                  <a:spcPct val="0"/>
                </a:spcBef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Maximum exertion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5696330" y="7544034"/>
              <a:ext cx="3848835" cy="367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36"/>
                </a:lnSpc>
                <a:spcBef>
                  <a:spcPct val="0"/>
                </a:spcBef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Dont work this hard!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6058714" y="6391659"/>
              <a:ext cx="5159140" cy="76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36"/>
                </a:lnSpc>
                <a:spcBef>
                  <a:spcPct val="0"/>
                </a:spcBef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How you felt with the hardest work you have ever done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6058714" y="4269503"/>
              <a:ext cx="5159140" cy="76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36"/>
                </a:lnSpc>
                <a:spcBef>
                  <a:spcPct val="0"/>
                </a:spcBef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Target range: how you should feel with exercise or activity 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6058714" y="1752088"/>
              <a:ext cx="5159140" cy="11633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36"/>
                </a:lnSpc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How you feel when lying in bed or sitting in a chair relaxed. </a:t>
              </a:r>
            </a:p>
            <a:p>
              <a:pPr algn="l">
                <a:lnSpc>
                  <a:spcPts val="2436"/>
                </a:lnSpc>
                <a:spcBef>
                  <a:spcPct val="0"/>
                </a:spcBef>
              </a:pPr>
              <a:r>
                <a:rPr lang="en-US" sz="17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Little or no effort.</a:t>
              </a:r>
            </a:p>
          </p:txBody>
        </p:sp>
        <p:grpSp>
          <p:nvGrpSpPr>
            <p:cNvPr name="Group 36" id="36"/>
            <p:cNvGrpSpPr/>
            <p:nvPr/>
          </p:nvGrpSpPr>
          <p:grpSpPr>
            <a:xfrm rot="0">
              <a:off x="0" y="41069"/>
              <a:ext cx="11392660" cy="1557917"/>
              <a:chOff x="0" y="0"/>
              <a:chExt cx="1939318" cy="265197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1939317" cy="265197"/>
              </a:xfrm>
              <a:custGeom>
                <a:avLst/>
                <a:gdLst/>
                <a:ahLst/>
                <a:cxnLst/>
                <a:rect r="r" b="b" t="t" l="l"/>
                <a:pathLst>
                  <a:path h="265197" w="1939317">
                    <a:moveTo>
                      <a:pt x="0" y="0"/>
                    </a:moveTo>
                    <a:lnTo>
                      <a:pt x="1939317" y="0"/>
                    </a:lnTo>
                    <a:lnTo>
                      <a:pt x="1939317" y="265197"/>
                    </a:lnTo>
                    <a:lnTo>
                      <a:pt x="0" y="265197"/>
                    </a:lnTo>
                    <a:close/>
                  </a:path>
                </a:pathLst>
              </a:custGeom>
              <a:solidFill>
                <a:srgbClr val="12308A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19050"/>
                <a:ext cx="1939318" cy="28424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39" id="39"/>
            <p:cNvSpPr txBox="true"/>
            <p:nvPr/>
          </p:nvSpPr>
          <p:spPr>
            <a:xfrm rot="0">
              <a:off x="983686" y="55751"/>
              <a:ext cx="9425289" cy="14714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36"/>
                </a:lnSpc>
                <a:spcBef>
                  <a:spcPct val="0"/>
                </a:spcBef>
              </a:pPr>
              <a:r>
                <a:rPr lang="en-US" sz="324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 Rating of Perceived Exertion Borg RPE Scale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847197"/>
            <a:chOff x="0" y="0"/>
            <a:chExt cx="6186311" cy="62485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624854"/>
            </a:xfrm>
            <a:custGeom>
              <a:avLst/>
              <a:gdLst/>
              <a:ahLst/>
              <a:cxnLst/>
              <a:rect r="r" b="b" t="t" l="l"/>
              <a:pathLst>
                <a:path h="624854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624854"/>
                  </a:lnTo>
                  <a:lnTo>
                    <a:pt x="0" y="624854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8700" y="7103217"/>
            <a:ext cx="6656461" cy="2549918"/>
            <a:chOff x="0" y="0"/>
            <a:chExt cx="1753142" cy="67158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53142" cy="671583"/>
            </a:xfrm>
            <a:custGeom>
              <a:avLst/>
              <a:gdLst/>
              <a:ahLst/>
              <a:cxnLst/>
              <a:rect r="r" b="b" t="t" l="l"/>
              <a:pathLst>
                <a:path h="671583" w="1753142">
                  <a:moveTo>
                    <a:pt x="59316" y="0"/>
                  </a:moveTo>
                  <a:lnTo>
                    <a:pt x="1693825" y="0"/>
                  </a:lnTo>
                  <a:cubicBezTo>
                    <a:pt x="1726585" y="0"/>
                    <a:pt x="1753142" y="26557"/>
                    <a:pt x="1753142" y="59316"/>
                  </a:cubicBezTo>
                  <a:lnTo>
                    <a:pt x="1753142" y="612267"/>
                  </a:lnTo>
                  <a:cubicBezTo>
                    <a:pt x="1753142" y="645027"/>
                    <a:pt x="1726585" y="671583"/>
                    <a:pt x="1693825" y="671583"/>
                  </a:cubicBezTo>
                  <a:lnTo>
                    <a:pt x="59316" y="671583"/>
                  </a:lnTo>
                  <a:cubicBezTo>
                    <a:pt x="26557" y="671583"/>
                    <a:pt x="0" y="645027"/>
                    <a:pt x="0" y="612267"/>
                  </a:cubicBezTo>
                  <a:lnTo>
                    <a:pt x="0" y="59316"/>
                  </a:lnTo>
                  <a:cubicBezTo>
                    <a:pt x="0" y="26557"/>
                    <a:pt x="26557" y="0"/>
                    <a:pt x="59316" y="0"/>
                  </a:cubicBezTo>
                  <a:close/>
                </a:path>
              </a:pathLst>
            </a:custGeom>
            <a:solidFill>
              <a:srgbClr val="FF1616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753142" cy="7001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2902721" y="1449631"/>
            <a:ext cx="14356579" cy="5441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9"/>
              </a:lnSpc>
            </a:pPr>
          </a:p>
          <a:p>
            <a:pPr algn="l">
              <a:lnSpc>
                <a:spcPts val="6159"/>
              </a:lnSpc>
            </a:pPr>
            <a:r>
              <a:rPr lang="en-US" sz="43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 Rep Max. (RM) = the heaviest amount you can lift in one repetition.</a:t>
            </a:r>
          </a:p>
          <a:p>
            <a:pPr algn="l">
              <a:lnSpc>
                <a:spcPts val="6159"/>
              </a:lnSpc>
            </a:pPr>
          </a:p>
          <a:p>
            <a:pPr algn="l">
              <a:lnSpc>
                <a:spcPts val="6159"/>
              </a:lnSpc>
            </a:pPr>
            <a:r>
              <a:rPr lang="en-US" sz="43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15 Rep Max. (RM) = the heaviest amount you can lift and repeat 15 times.</a:t>
            </a:r>
          </a:p>
          <a:p>
            <a:pPr algn="ctr">
              <a:lnSpc>
                <a:spcPts val="6159"/>
              </a:lnSpc>
              <a:spcBef>
                <a:spcPct val="0"/>
              </a:spcBef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144000" y="5269856"/>
            <a:ext cx="7174965" cy="4995569"/>
          </a:xfrm>
          <a:custGeom>
            <a:avLst/>
            <a:gdLst/>
            <a:ahLst/>
            <a:cxnLst/>
            <a:rect r="r" b="b" t="t" l="l"/>
            <a:pathLst>
              <a:path h="4995569" w="7174965">
                <a:moveTo>
                  <a:pt x="0" y="0"/>
                </a:moveTo>
                <a:lnTo>
                  <a:pt x="7174965" y="0"/>
                </a:lnTo>
                <a:lnTo>
                  <a:pt x="7174965" y="4995569"/>
                </a:lnTo>
                <a:lnTo>
                  <a:pt x="0" y="4995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51364" y="309736"/>
            <a:ext cx="17985273" cy="2317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7"/>
              </a:lnSpc>
            </a:pPr>
            <a:r>
              <a:rPr lang="en-US" sz="696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Repetition Maximums</a:t>
            </a:r>
          </a:p>
          <a:p>
            <a:pPr algn="ctr">
              <a:lnSpc>
                <a:spcPts val="8777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5442433" y="8567720"/>
            <a:ext cx="28455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11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80714" y="7295648"/>
            <a:ext cx="6152433" cy="2153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b="true" sz="410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 RM is for strength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b="true" sz="410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15 RM is for muscular endurance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10720439">
            <a:off x="1035243" y="2337657"/>
            <a:ext cx="1250541" cy="579938"/>
          </a:xfrm>
          <a:custGeom>
            <a:avLst/>
            <a:gdLst/>
            <a:ahLst/>
            <a:cxnLst/>
            <a:rect r="r" b="b" t="t" l="l"/>
            <a:pathLst>
              <a:path h="579938" w="1250541">
                <a:moveTo>
                  <a:pt x="0" y="0"/>
                </a:moveTo>
                <a:lnTo>
                  <a:pt x="1250541" y="0"/>
                </a:lnTo>
                <a:lnTo>
                  <a:pt x="1250541" y="579939"/>
                </a:lnTo>
                <a:lnTo>
                  <a:pt x="0" y="579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0720439">
            <a:off x="1035243" y="4675526"/>
            <a:ext cx="1250541" cy="579938"/>
          </a:xfrm>
          <a:custGeom>
            <a:avLst/>
            <a:gdLst/>
            <a:ahLst/>
            <a:cxnLst/>
            <a:rect r="r" b="b" t="t" l="l"/>
            <a:pathLst>
              <a:path h="579938" w="1250541">
                <a:moveTo>
                  <a:pt x="0" y="0"/>
                </a:moveTo>
                <a:lnTo>
                  <a:pt x="1250541" y="0"/>
                </a:lnTo>
                <a:lnTo>
                  <a:pt x="1250541" y="579938"/>
                </a:lnTo>
                <a:lnTo>
                  <a:pt x="0" y="5799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847197"/>
            <a:chOff x="0" y="0"/>
            <a:chExt cx="6186311" cy="62485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624854"/>
            </a:xfrm>
            <a:custGeom>
              <a:avLst/>
              <a:gdLst/>
              <a:ahLst/>
              <a:cxnLst/>
              <a:rect r="r" b="b" t="t" l="l"/>
              <a:pathLst>
                <a:path h="624854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624854"/>
                  </a:lnTo>
                  <a:lnTo>
                    <a:pt x="0" y="624854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5815770" y="4205619"/>
            <a:ext cx="6656461" cy="1902583"/>
            <a:chOff x="0" y="0"/>
            <a:chExt cx="1753142" cy="5010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53142" cy="501092"/>
            </a:xfrm>
            <a:custGeom>
              <a:avLst/>
              <a:gdLst/>
              <a:ahLst/>
              <a:cxnLst/>
              <a:rect r="r" b="b" t="t" l="l"/>
              <a:pathLst>
                <a:path h="501092" w="1753142">
                  <a:moveTo>
                    <a:pt x="59316" y="0"/>
                  </a:moveTo>
                  <a:lnTo>
                    <a:pt x="1693825" y="0"/>
                  </a:lnTo>
                  <a:cubicBezTo>
                    <a:pt x="1726585" y="0"/>
                    <a:pt x="1753142" y="26557"/>
                    <a:pt x="1753142" y="59316"/>
                  </a:cubicBezTo>
                  <a:lnTo>
                    <a:pt x="1753142" y="441775"/>
                  </a:lnTo>
                  <a:cubicBezTo>
                    <a:pt x="1753142" y="474535"/>
                    <a:pt x="1726585" y="501092"/>
                    <a:pt x="1693825" y="501092"/>
                  </a:cubicBezTo>
                  <a:lnTo>
                    <a:pt x="59316" y="501092"/>
                  </a:lnTo>
                  <a:cubicBezTo>
                    <a:pt x="26557" y="501092"/>
                    <a:pt x="0" y="474535"/>
                    <a:pt x="0" y="441775"/>
                  </a:cubicBezTo>
                  <a:lnTo>
                    <a:pt x="0" y="59316"/>
                  </a:lnTo>
                  <a:cubicBezTo>
                    <a:pt x="0" y="26557"/>
                    <a:pt x="26557" y="0"/>
                    <a:pt x="59316" y="0"/>
                  </a:cubicBezTo>
                  <a:close/>
                </a:path>
              </a:pathLst>
            </a:custGeom>
            <a:solidFill>
              <a:srgbClr val="12308A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753142" cy="5296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3091182">
            <a:off x="4266734" y="3236607"/>
            <a:ext cx="1814404" cy="841430"/>
          </a:xfrm>
          <a:custGeom>
            <a:avLst/>
            <a:gdLst/>
            <a:ahLst/>
            <a:cxnLst/>
            <a:rect r="r" b="b" t="t" l="l"/>
            <a:pathLst>
              <a:path h="841430" w="1814404">
                <a:moveTo>
                  <a:pt x="0" y="0"/>
                </a:moveTo>
                <a:lnTo>
                  <a:pt x="1814404" y="0"/>
                </a:lnTo>
                <a:lnTo>
                  <a:pt x="1814404" y="841430"/>
                </a:lnTo>
                <a:lnTo>
                  <a:pt x="0" y="84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7576386">
            <a:off x="11313015" y="3062482"/>
            <a:ext cx="1814404" cy="841430"/>
          </a:xfrm>
          <a:custGeom>
            <a:avLst/>
            <a:gdLst/>
            <a:ahLst/>
            <a:cxnLst/>
            <a:rect r="r" b="b" t="t" l="l"/>
            <a:pathLst>
              <a:path h="841430" w="1814404">
                <a:moveTo>
                  <a:pt x="0" y="0"/>
                </a:moveTo>
                <a:lnTo>
                  <a:pt x="1814404" y="0"/>
                </a:lnTo>
                <a:lnTo>
                  <a:pt x="1814404" y="841430"/>
                </a:lnTo>
                <a:lnTo>
                  <a:pt x="0" y="84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6880476" y="6713891"/>
            <a:ext cx="1814404" cy="841430"/>
          </a:xfrm>
          <a:custGeom>
            <a:avLst/>
            <a:gdLst/>
            <a:ahLst/>
            <a:cxnLst/>
            <a:rect r="r" b="b" t="t" l="l"/>
            <a:pathLst>
              <a:path h="841430" w="1814404">
                <a:moveTo>
                  <a:pt x="0" y="0"/>
                </a:moveTo>
                <a:lnTo>
                  <a:pt x="1814404" y="0"/>
                </a:lnTo>
                <a:lnTo>
                  <a:pt x="1814404" y="841430"/>
                </a:lnTo>
                <a:lnTo>
                  <a:pt x="0" y="84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51364" y="315891"/>
            <a:ext cx="17985273" cy="2007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77"/>
              </a:lnSpc>
            </a:pPr>
            <a:r>
              <a:rPr lang="en-US" sz="626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Technology to Measure Exercise Intensity</a:t>
            </a:r>
          </a:p>
          <a:p>
            <a:pPr algn="ctr">
              <a:lnSpc>
                <a:spcPts val="7237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5442433" y="8567720"/>
            <a:ext cx="28455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12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067783" y="4398051"/>
            <a:ext cx="6152433" cy="142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 measure exercise intensity you can use: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43015" y="2107336"/>
            <a:ext cx="6152433" cy="705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Heart Rate Monitors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344302" y="1917508"/>
            <a:ext cx="6152433" cy="705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Smart Watches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290746" y="8567720"/>
            <a:ext cx="6152433" cy="705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Apps</a:t>
            </a:r>
          </a:p>
        </p:txBody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3527140" y="3242571"/>
            <a:ext cx="3969595" cy="3969595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25015" t="0" r="-25015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9144000" y="6491977"/>
            <a:ext cx="3496899" cy="3496899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0" t="-11973" r="-100358" b="-21738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1028700" y="4248860"/>
            <a:ext cx="3957087" cy="3957087"/>
            <a:chOff x="0" y="0"/>
            <a:chExt cx="6350000" cy="6350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35556" t="0" r="-14426" b="0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DE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71314" y="677973"/>
            <a:ext cx="8345372" cy="8280478"/>
          </a:xfrm>
          <a:custGeom>
            <a:avLst/>
            <a:gdLst/>
            <a:ahLst/>
            <a:cxnLst/>
            <a:rect r="r" b="b" t="t" l="l"/>
            <a:pathLst>
              <a:path h="8280478" w="8345372">
                <a:moveTo>
                  <a:pt x="0" y="0"/>
                </a:moveTo>
                <a:lnTo>
                  <a:pt x="8345372" y="0"/>
                </a:lnTo>
                <a:lnTo>
                  <a:pt x="8345372" y="8280477"/>
                </a:lnTo>
                <a:lnTo>
                  <a:pt x="0" y="8280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609697" y="9155821"/>
            <a:ext cx="5571232" cy="705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thepeclassroom.com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05360"/>
            <a:chOff x="0" y="0"/>
            <a:chExt cx="6186311" cy="5768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76875"/>
            </a:xfrm>
            <a:custGeom>
              <a:avLst/>
              <a:gdLst/>
              <a:ahLst/>
              <a:cxnLst/>
              <a:rect r="r" b="b" t="t" l="l"/>
              <a:pathLst>
                <a:path h="57687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875"/>
                  </a:lnTo>
                  <a:lnTo>
                    <a:pt x="0" y="57687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894546" y="237781"/>
            <a:ext cx="14498907" cy="1419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57"/>
              </a:lnSpc>
              <a:spcBef>
                <a:spcPct val="0"/>
              </a:spcBef>
            </a:pPr>
            <a:r>
              <a:rPr lang="en-US" sz="8255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COMPONENTS OF FITNESS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5898020" y="8567720"/>
            <a:ext cx="2189758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68226" y="2165235"/>
            <a:ext cx="11951547" cy="1302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1"/>
              </a:lnSpc>
              <a:spcBef>
                <a:spcPct val="0"/>
              </a:spcBef>
            </a:pPr>
            <a:r>
              <a:rPr lang="en-US" sz="374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Each sport requires different levels of fitness. There are 10 different </a:t>
            </a:r>
            <a:r>
              <a:rPr lang="en-US" sz="3743">
                <a:solidFill>
                  <a:srgbClr val="FF161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components of fitness.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458496" y="4432142"/>
            <a:ext cx="879516" cy="901588"/>
            <a:chOff x="0" y="0"/>
            <a:chExt cx="297515" cy="30498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97515" cy="304982"/>
            </a:xfrm>
            <a:custGeom>
              <a:avLst/>
              <a:gdLst/>
              <a:ahLst/>
              <a:cxnLst/>
              <a:rect r="r" b="b" t="t" l="l"/>
              <a:pathLst>
                <a:path h="304982" w="297515">
                  <a:moveTo>
                    <a:pt x="0" y="0"/>
                  </a:moveTo>
                  <a:lnTo>
                    <a:pt x="297515" y="0"/>
                  </a:lnTo>
                  <a:lnTo>
                    <a:pt x="297515" y="304982"/>
                  </a:lnTo>
                  <a:lnTo>
                    <a:pt x="0" y="30498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5513015" y="6670946"/>
            <a:ext cx="879516" cy="901588"/>
            <a:chOff x="0" y="0"/>
            <a:chExt cx="297515" cy="30498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97515" cy="304982"/>
            </a:xfrm>
            <a:custGeom>
              <a:avLst/>
              <a:gdLst/>
              <a:ahLst/>
              <a:cxnLst/>
              <a:rect r="r" b="b" t="t" l="l"/>
              <a:pathLst>
                <a:path h="304982" w="297515">
                  <a:moveTo>
                    <a:pt x="0" y="0"/>
                  </a:moveTo>
                  <a:lnTo>
                    <a:pt x="297515" y="0"/>
                  </a:lnTo>
                  <a:lnTo>
                    <a:pt x="297515" y="304982"/>
                  </a:lnTo>
                  <a:lnTo>
                    <a:pt x="0" y="30498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5513015" y="4641896"/>
            <a:ext cx="879516" cy="901588"/>
            <a:chOff x="0" y="0"/>
            <a:chExt cx="297515" cy="30498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97515" cy="304982"/>
            </a:xfrm>
            <a:custGeom>
              <a:avLst/>
              <a:gdLst/>
              <a:ahLst/>
              <a:cxnLst/>
              <a:rect r="r" b="b" t="t" l="l"/>
              <a:pathLst>
                <a:path h="304982" w="297515">
                  <a:moveTo>
                    <a:pt x="0" y="0"/>
                  </a:moveTo>
                  <a:lnTo>
                    <a:pt x="297515" y="0"/>
                  </a:lnTo>
                  <a:lnTo>
                    <a:pt x="297515" y="304982"/>
                  </a:lnTo>
                  <a:lnTo>
                    <a:pt x="0" y="30498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458496" y="6372608"/>
            <a:ext cx="879516" cy="901588"/>
            <a:chOff x="0" y="0"/>
            <a:chExt cx="297515" cy="30498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97515" cy="304982"/>
            </a:xfrm>
            <a:custGeom>
              <a:avLst/>
              <a:gdLst/>
              <a:ahLst/>
              <a:cxnLst/>
              <a:rect r="r" b="b" t="t" l="l"/>
              <a:pathLst>
                <a:path h="304982" w="297515">
                  <a:moveTo>
                    <a:pt x="0" y="0"/>
                  </a:moveTo>
                  <a:lnTo>
                    <a:pt x="297515" y="0"/>
                  </a:lnTo>
                  <a:lnTo>
                    <a:pt x="297515" y="304982"/>
                  </a:lnTo>
                  <a:lnTo>
                    <a:pt x="0" y="30498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458496" y="8175784"/>
            <a:ext cx="879516" cy="901588"/>
            <a:chOff x="0" y="0"/>
            <a:chExt cx="297515" cy="30498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97515" cy="304982"/>
            </a:xfrm>
            <a:custGeom>
              <a:avLst/>
              <a:gdLst/>
              <a:ahLst/>
              <a:cxnLst/>
              <a:rect r="r" b="b" t="t" l="l"/>
              <a:pathLst>
                <a:path h="304982" w="297515">
                  <a:moveTo>
                    <a:pt x="0" y="0"/>
                  </a:moveTo>
                  <a:lnTo>
                    <a:pt x="297515" y="0"/>
                  </a:lnTo>
                  <a:lnTo>
                    <a:pt x="297515" y="304982"/>
                  </a:lnTo>
                  <a:lnTo>
                    <a:pt x="0" y="30498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10672571">
            <a:off x="1166063" y="4764357"/>
            <a:ext cx="882178" cy="396429"/>
          </a:xfrm>
          <a:custGeom>
            <a:avLst/>
            <a:gdLst/>
            <a:ahLst/>
            <a:cxnLst/>
            <a:rect r="r" b="b" t="t" l="l"/>
            <a:pathLst>
              <a:path h="396429" w="882178">
                <a:moveTo>
                  <a:pt x="0" y="0"/>
                </a:moveTo>
                <a:lnTo>
                  <a:pt x="882178" y="0"/>
                </a:lnTo>
                <a:lnTo>
                  <a:pt x="882178" y="396429"/>
                </a:lnTo>
                <a:lnTo>
                  <a:pt x="0" y="396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685538" y="4565696"/>
            <a:ext cx="387072" cy="68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99159" y="6464627"/>
            <a:ext cx="559832" cy="68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2: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21542" y="8267803"/>
            <a:ext cx="515064" cy="68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3: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694943" y="4733915"/>
            <a:ext cx="515660" cy="68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4: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701313" y="6762965"/>
            <a:ext cx="502920" cy="68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5: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10672571">
            <a:off x="1213688" y="6644238"/>
            <a:ext cx="882178" cy="396429"/>
          </a:xfrm>
          <a:custGeom>
            <a:avLst/>
            <a:gdLst/>
            <a:ahLst/>
            <a:cxnLst/>
            <a:rect r="r" b="b" t="t" l="l"/>
            <a:pathLst>
              <a:path h="396429" w="882178">
                <a:moveTo>
                  <a:pt x="0" y="0"/>
                </a:moveTo>
                <a:lnTo>
                  <a:pt x="882178" y="0"/>
                </a:lnTo>
                <a:lnTo>
                  <a:pt x="882178" y="396428"/>
                </a:lnTo>
                <a:lnTo>
                  <a:pt x="0" y="396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10672571">
            <a:off x="1204163" y="8477464"/>
            <a:ext cx="882178" cy="396429"/>
          </a:xfrm>
          <a:custGeom>
            <a:avLst/>
            <a:gdLst/>
            <a:ahLst/>
            <a:cxnLst/>
            <a:rect r="r" b="b" t="t" l="l"/>
            <a:pathLst>
              <a:path h="396429" w="882178">
                <a:moveTo>
                  <a:pt x="0" y="0"/>
                </a:moveTo>
                <a:lnTo>
                  <a:pt x="882178" y="0"/>
                </a:lnTo>
                <a:lnTo>
                  <a:pt x="882178" y="396428"/>
                </a:lnTo>
                <a:lnTo>
                  <a:pt x="0" y="396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10672571">
            <a:off x="6274811" y="4894476"/>
            <a:ext cx="882178" cy="396429"/>
          </a:xfrm>
          <a:custGeom>
            <a:avLst/>
            <a:gdLst/>
            <a:ahLst/>
            <a:cxnLst/>
            <a:rect r="r" b="b" t="t" l="l"/>
            <a:pathLst>
              <a:path h="396429" w="882178">
                <a:moveTo>
                  <a:pt x="0" y="0"/>
                </a:moveTo>
                <a:lnTo>
                  <a:pt x="882177" y="0"/>
                </a:lnTo>
                <a:lnTo>
                  <a:pt x="882177" y="396429"/>
                </a:lnTo>
                <a:lnTo>
                  <a:pt x="0" y="396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10672571">
            <a:off x="6255761" y="6923525"/>
            <a:ext cx="882178" cy="396429"/>
          </a:xfrm>
          <a:custGeom>
            <a:avLst/>
            <a:gdLst/>
            <a:ahLst/>
            <a:cxnLst/>
            <a:rect r="r" b="b" t="t" l="l"/>
            <a:pathLst>
              <a:path h="396429" w="882178">
                <a:moveTo>
                  <a:pt x="0" y="0"/>
                </a:moveTo>
                <a:lnTo>
                  <a:pt x="882177" y="0"/>
                </a:lnTo>
                <a:lnTo>
                  <a:pt x="882177" y="396429"/>
                </a:lnTo>
                <a:lnTo>
                  <a:pt x="0" y="396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2594904" y="4445681"/>
            <a:ext cx="1961317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Aerobic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Endurance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349431" y="6325562"/>
            <a:ext cx="2058472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Muscular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Endurance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349431" y="8207067"/>
            <a:ext cx="1775103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Muscular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Strength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456492" y="4845655"/>
            <a:ext cx="1153477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Speed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213723" y="6850165"/>
            <a:ext cx="1790224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Flexibility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5513015" y="8284518"/>
            <a:ext cx="879516" cy="901588"/>
            <a:chOff x="0" y="0"/>
            <a:chExt cx="297515" cy="304982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97515" cy="304982"/>
            </a:xfrm>
            <a:custGeom>
              <a:avLst/>
              <a:gdLst/>
              <a:ahLst/>
              <a:cxnLst/>
              <a:rect r="r" b="b" t="t" l="l"/>
              <a:pathLst>
                <a:path h="304982" w="297515">
                  <a:moveTo>
                    <a:pt x="0" y="0"/>
                  </a:moveTo>
                  <a:lnTo>
                    <a:pt x="297515" y="0"/>
                  </a:lnTo>
                  <a:lnTo>
                    <a:pt x="297515" y="304982"/>
                  </a:lnTo>
                  <a:lnTo>
                    <a:pt x="0" y="30498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13876620" y="5009355"/>
            <a:ext cx="879516" cy="901588"/>
            <a:chOff x="0" y="0"/>
            <a:chExt cx="297515" cy="304982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297515" cy="304982"/>
            </a:xfrm>
            <a:custGeom>
              <a:avLst/>
              <a:gdLst/>
              <a:ahLst/>
              <a:cxnLst/>
              <a:rect r="r" b="b" t="t" l="l"/>
              <a:pathLst>
                <a:path h="304982" w="297515">
                  <a:moveTo>
                    <a:pt x="0" y="0"/>
                  </a:moveTo>
                  <a:lnTo>
                    <a:pt x="297515" y="0"/>
                  </a:lnTo>
                  <a:lnTo>
                    <a:pt x="297515" y="304982"/>
                  </a:lnTo>
                  <a:lnTo>
                    <a:pt x="0" y="30498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9644976" y="8292008"/>
            <a:ext cx="879516" cy="901588"/>
            <a:chOff x="0" y="0"/>
            <a:chExt cx="297515" cy="304982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97515" cy="304982"/>
            </a:xfrm>
            <a:custGeom>
              <a:avLst/>
              <a:gdLst/>
              <a:ahLst/>
              <a:cxnLst/>
              <a:rect r="r" b="b" t="t" l="l"/>
              <a:pathLst>
                <a:path h="304982" w="297515">
                  <a:moveTo>
                    <a:pt x="0" y="0"/>
                  </a:moveTo>
                  <a:lnTo>
                    <a:pt x="297515" y="0"/>
                  </a:lnTo>
                  <a:lnTo>
                    <a:pt x="297515" y="304982"/>
                  </a:lnTo>
                  <a:lnTo>
                    <a:pt x="0" y="30498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9644976" y="4682369"/>
            <a:ext cx="879516" cy="901588"/>
            <a:chOff x="0" y="0"/>
            <a:chExt cx="297515" cy="304982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297515" cy="304982"/>
            </a:xfrm>
            <a:custGeom>
              <a:avLst/>
              <a:gdLst/>
              <a:ahLst/>
              <a:cxnLst/>
              <a:rect r="r" b="b" t="t" l="l"/>
              <a:pathLst>
                <a:path h="304982" w="297515">
                  <a:moveTo>
                    <a:pt x="0" y="0"/>
                  </a:moveTo>
                  <a:lnTo>
                    <a:pt x="297515" y="0"/>
                  </a:lnTo>
                  <a:lnTo>
                    <a:pt x="297515" y="304982"/>
                  </a:lnTo>
                  <a:lnTo>
                    <a:pt x="0" y="30498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2" id="42"/>
          <p:cNvGrpSpPr/>
          <p:nvPr/>
        </p:nvGrpSpPr>
        <p:grpSpPr>
          <a:xfrm rot="0">
            <a:off x="9644976" y="6485545"/>
            <a:ext cx="879516" cy="901588"/>
            <a:chOff x="0" y="0"/>
            <a:chExt cx="297515" cy="304982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297515" cy="304982"/>
            </a:xfrm>
            <a:custGeom>
              <a:avLst/>
              <a:gdLst/>
              <a:ahLst/>
              <a:cxnLst/>
              <a:rect r="r" b="b" t="t" l="l"/>
              <a:pathLst>
                <a:path h="304982" w="297515">
                  <a:moveTo>
                    <a:pt x="0" y="0"/>
                  </a:moveTo>
                  <a:lnTo>
                    <a:pt x="297515" y="0"/>
                  </a:lnTo>
                  <a:lnTo>
                    <a:pt x="297515" y="304982"/>
                  </a:lnTo>
                  <a:lnTo>
                    <a:pt x="0" y="30498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4" id="44"/>
          <p:cNvSpPr/>
          <p:nvPr/>
        </p:nvSpPr>
        <p:spPr>
          <a:xfrm flipH="false" flipV="false" rot="10672571">
            <a:off x="6220582" y="8616734"/>
            <a:ext cx="882178" cy="396429"/>
          </a:xfrm>
          <a:custGeom>
            <a:avLst/>
            <a:gdLst/>
            <a:ahLst/>
            <a:cxnLst/>
            <a:rect r="r" b="b" t="t" l="l"/>
            <a:pathLst>
              <a:path h="396429" w="882178">
                <a:moveTo>
                  <a:pt x="0" y="0"/>
                </a:moveTo>
                <a:lnTo>
                  <a:pt x="882178" y="0"/>
                </a:lnTo>
                <a:lnTo>
                  <a:pt x="882178" y="396428"/>
                </a:lnTo>
                <a:lnTo>
                  <a:pt x="0" y="396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5669930" y="8418073"/>
            <a:ext cx="527328" cy="68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6: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9802129" y="4774388"/>
            <a:ext cx="526852" cy="68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7: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9802426" y="6577564"/>
            <a:ext cx="526256" cy="68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8: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9821070" y="8384027"/>
            <a:ext cx="527328" cy="68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9: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3938176" y="5101373"/>
            <a:ext cx="756404" cy="68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10:</a:t>
            </a:r>
          </a:p>
        </p:txBody>
      </p:sp>
      <p:sp>
        <p:nvSpPr>
          <p:cNvPr name="Freeform 50" id="50"/>
          <p:cNvSpPr/>
          <p:nvPr/>
        </p:nvSpPr>
        <p:spPr>
          <a:xfrm flipH="false" flipV="false" rot="10672571">
            <a:off x="10400168" y="4953999"/>
            <a:ext cx="882178" cy="396429"/>
          </a:xfrm>
          <a:custGeom>
            <a:avLst/>
            <a:gdLst/>
            <a:ahLst/>
            <a:cxnLst/>
            <a:rect r="r" b="b" t="t" l="l"/>
            <a:pathLst>
              <a:path h="396429" w="882178">
                <a:moveTo>
                  <a:pt x="0" y="0"/>
                </a:moveTo>
                <a:lnTo>
                  <a:pt x="882178" y="0"/>
                </a:lnTo>
                <a:lnTo>
                  <a:pt x="882178" y="396429"/>
                </a:lnTo>
                <a:lnTo>
                  <a:pt x="0" y="396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10672571">
            <a:off x="10390643" y="6787225"/>
            <a:ext cx="882178" cy="396429"/>
          </a:xfrm>
          <a:custGeom>
            <a:avLst/>
            <a:gdLst/>
            <a:ahLst/>
            <a:cxnLst/>
            <a:rect r="r" b="b" t="t" l="l"/>
            <a:pathLst>
              <a:path h="396429" w="882178">
                <a:moveTo>
                  <a:pt x="0" y="0"/>
                </a:moveTo>
                <a:lnTo>
                  <a:pt x="882178" y="0"/>
                </a:lnTo>
                <a:lnTo>
                  <a:pt x="882178" y="396429"/>
                </a:lnTo>
                <a:lnTo>
                  <a:pt x="0" y="396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10672571">
            <a:off x="10406771" y="8544587"/>
            <a:ext cx="882178" cy="396429"/>
          </a:xfrm>
          <a:custGeom>
            <a:avLst/>
            <a:gdLst/>
            <a:ahLst/>
            <a:cxnLst/>
            <a:rect r="r" b="b" t="t" l="l"/>
            <a:pathLst>
              <a:path h="396429" w="882178">
                <a:moveTo>
                  <a:pt x="0" y="0"/>
                </a:moveTo>
                <a:lnTo>
                  <a:pt x="882178" y="0"/>
                </a:lnTo>
                <a:lnTo>
                  <a:pt x="882178" y="396429"/>
                </a:lnTo>
                <a:lnTo>
                  <a:pt x="0" y="396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10672571">
            <a:off x="14701622" y="5284139"/>
            <a:ext cx="882178" cy="396429"/>
          </a:xfrm>
          <a:custGeom>
            <a:avLst/>
            <a:gdLst/>
            <a:ahLst/>
            <a:cxnLst/>
            <a:rect r="r" b="b" t="t" l="l"/>
            <a:pathLst>
              <a:path h="396429" w="882178">
                <a:moveTo>
                  <a:pt x="0" y="0"/>
                </a:moveTo>
                <a:lnTo>
                  <a:pt x="882178" y="0"/>
                </a:lnTo>
                <a:lnTo>
                  <a:pt x="882178" y="396429"/>
                </a:lnTo>
                <a:lnTo>
                  <a:pt x="0" y="396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4" id="54"/>
          <p:cNvSpPr txBox="true"/>
          <p:nvPr/>
        </p:nvSpPr>
        <p:spPr>
          <a:xfrm rot="0">
            <a:off x="6811146" y="8408077"/>
            <a:ext cx="2786205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Body Composition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1595859" y="4932989"/>
            <a:ext cx="1213961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Power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1537038" y="6716199"/>
            <a:ext cx="1207532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Agility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1681500" y="8403077"/>
            <a:ext cx="1701403" cy="981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Reaction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Time 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5746396" y="5188574"/>
            <a:ext cx="1452086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Balance</a:t>
            </a:r>
          </a:p>
        </p:txBody>
      </p:sp>
      <p:grpSp>
        <p:nvGrpSpPr>
          <p:cNvPr name="Group 59" id="59"/>
          <p:cNvGrpSpPr/>
          <p:nvPr/>
        </p:nvGrpSpPr>
        <p:grpSpPr>
          <a:xfrm rot="0">
            <a:off x="13872565" y="6575556"/>
            <a:ext cx="879516" cy="901588"/>
            <a:chOff x="0" y="0"/>
            <a:chExt cx="297515" cy="304982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297515" cy="304982"/>
            </a:xfrm>
            <a:custGeom>
              <a:avLst/>
              <a:gdLst/>
              <a:ahLst/>
              <a:cxnLst/>
              <a:rect r="r" b="b" t="t" l="l"/>
              <a:pathLst>
                <a:path h="304982" w="297515">
                  <a:moveTo>
                    <a:pt x="0" y="0"/>
                  </a:moveTo>
                  <a:lnTo>
                    <a:pt x="297515" y="0"/>
                  </a:lnTo>
                  <a:lnTo>
                    <a:pt x="297515" y="304982"/>
                  </a:lnTo>
                  <a:lnTo>
                    <a:pt x="0" y="30498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61" id="61"/>
          <p:cNvSpPr txBox="true"/>
          <p:nvPr/>
        </p:nvSpPr>
        <p:spPr>
          <a:xfrm rot="0">
            <a:off x="14013893" y="6667575"/>
            <a:ext cx="59686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11:</a:t>
            </a:r>
          </a:p>
        </p:txBody>
      </p:sp>
      <p:sp>
        <p:nvSpPr>
          <p:cNvPr name="Freeform 62" id="62"/>
          <p:cNvSpPr/>
          <p:nvPr/>
        </p:nvSpPr>
        <p:spPr>
          <a:xfrm flipH="false" flipV="false" rot="10672571">
            <a:off x="14634360" y="6828135"/>
            <a:ext cx="882178" cy="396429"/>
          </a:xfrm>
          <a:custGeom>
            <a:avLst/>
            <a:gdLst/>
            <a:ahLst/>
            <a:cxnLst/>
            <a:rect r="r" b="b" t="t" l="l"/>
            <a:pathLst>
              <a:path h="396429" w="882178">
                <a:moveTo>
                  <a:pt x="0" y="0"/>
                </a:moveTo>
                <a:lnTo>
                  <a:pt x="882178" y="0"/>
                </a:lnTo>
                <a:lnTo>
                  <a:pt x="882178" y="396429"/>
                </a:lnTo>
                <a:lnTo>
                  <a:pt x="0" y="396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3" id="63"/>
          <p:cNvSpPr txBox="true"/>
          <p:nvPr/>
        </p:nvSpPr>
        <p:spPr>
          <a:xfrm rot="0">
            <a:off x="15596104" y="6686625"/>
            <a:ext cx="2491674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Coordination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DE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05360"/>
            <a:chOff x="0" y="0"/>
            <a:chExt cx="6186311" cy="5768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76875"/>
            </a:xfrm>
            <a:custGeom>
              <a:avLst/>
              <a:gdLst/>
              <a:ahLst/>
              <a:cxnLst/>
              <a:rect r="r" b="b" t="t" l="l"/>
              <a:pathLst>
                <a:path h="57687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875"/>
                  </a:lnTo>
                  <a:lnTo>
                    <a:pt x="0" y="57687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973582" y="3686658"/>
            <a:ext cx="4546620" cy="4546602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54902" t="-710" r="-710" b="-3031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778085" y="3594054"/>
            <a:ext cx="4731830" cy="4731811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3876" t="0" r="-16122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1979905" y="3686658"/>
            <a:ext cx="4536744" cy="4536726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t="0" r="-24999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4030742" y="361970"/>
            <a:ext cx="10226516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AEROBIC ENDURANCE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898020" y="8567720"/>
            <a:ext cx="2189758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807036" y="1951442"/>
            <a:ext cx="12673929" cy="629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67"/>
              </a:lnSpc>
              <a:spcBef>
                <a:spcPct val="0"/>
              </a:spcBef>
            </a:pPr>
            <a:r>
              <a:rPr lang="en-US" sz="369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Used for: Sports lasting more than 30 minutes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878564" y="8751686"/>
            <a:ext cx="8530871" cy="956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70"/>
              </a:lnSpc>
              <a:spcBef>
                <a:spcPct val="0"/>
              </a:spcBef>
            </a:pPr>
            <a:r>
              <a:rPr lang="en-US" sz="276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Examples include long-distance running, football and hockey.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DE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05360"/>
            <a:chOff x="0" y="0"/>
            <a:chExt cx="6186311" cy="5768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76875"/>
            </a:xfrm>
            <a:custGeom>
              <a:avLst/>
              <a:gdLst/>
              <a:ahLst/>
              <a:cxnLst/>
              <a:rect r="r" b="b" t="t" l="l"/>
              <a:pathLst>
                <a:path h="57687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875"/>
                  </a:lnTo>
                  <a:lnTo>
                    <a:pt x="0" y="57687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973582" y="3686658"/>
            <a:ext cx="4546620" cy="4546602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t="0" r="-24999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778085" y="3594054"/>
            <a:ext cx="4731830" cy="4731811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99" t="0" r="-24999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1979905" y="3686658"/>
            <a:ext cx="4536744" cy="4536726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8636" t="0" r="-28636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479602" y="361970"/>
            <a:ext cx="11328797" cy="120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MUSCULAR ENDURANCE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898020" y="8567720"/>
            <a:ext cx="2189758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807036" y="1951442"/>
            <a:ext cx="12673929" cy="629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67"/>
              </a:lnSpc>
              <a:spcBef>
                <a:spcPct val="0"/>
              </a:spcBef>
            </a:pPr>
            <a:r>
              <a:rPr lang="en-US" sz="369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Used for: sports lasting more than 30 minutes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878564" y="8751686"/>
            <a:ext cx="8530871" cy="956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70"/>
              </a:lnSpc>
              <a:spcBef>
                <a:spcPct val="0"/>
              </a:spcBef>
            </a:pPr>
            <a:r>
              <a:rPr lang="en-US" sz="276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Examples include rugby, hockey and weightlifting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DE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05360"/>
            <a:chOff x="0" y="0"/>
            <a:chExt cx="6186311" cy="5768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76875"/>
            </a:xfrm>
            <a:custGeom>
              <a:avLst/>
              <a:gdLst/>
              <a:ahLst/>
              <a:cxnLst/>
              <a:rect r="r" b="b" t="t" l="l"/>
              <a:pathLst>
                <a:path h="57687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875"/>
                  </a:lnTo>
                  <a:lnTo>
                    <a:pt x="0" y="57687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922719" y="3724446"/>
            <a:ext cx="2442562" cy="5088671"/>
          </a:xfrm>
          <a:custGeom>
            <a:avLst/>
            <a:gdLst/>
            <a:ahLst/>
            <a:cxnLst/>
            <a:rect r="r" b="b" t="t" l="l"/>
            <a:pathLst>
              <a:path h="5088671" w="2442562">
                <a:moveTo>
                  <a:pt x="0" y="0"/>
                </a:moveTo>
                <a:lnTo>
                  <a:pt x="2442562" y="0"/>
                </a:lnTo>
                <a:lnTo>
                  <a:pt x="2442562" y="5088671"/>
                </a:lnTo>
                <a:lnTo>
                  <a:pt x="0" y="5088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987631" y="170943"/>
            <a:ext cx="10466546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MUSCULAR STRENGTH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898020" y="8567720"/>
            <a:ext cx="2189758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12864" y="2081738"/>
            <a:ext cx="17044304" cy="830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53"/>
              </a:lnSpc>
              <a:spcBef>
                <a:spcPct val="0"/>
              </a:spcBef>
            </a:pPr>
            <a:r>
              <a:rPr lang="en-US" sz="482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Used for: activities requiring force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097181" y="9049911"/>
            <a:ext cx="8648032" cy="958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3"/>
              </a:lnSpc>
              <a:spcBef>
                <a:spcPct val="0"/>
              </a:spcBef>
            </a:pPr>
            <a:r>
              <a:rPr lang="en-US" sz="276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Examples include discuss throwing, weightlifting and tennis shots</a:t>
            </a:r>
          </a:p>
        </p:txBody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1411526" y="4145762"/>
            <a:ext cx="4667374" cy="4667355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041" t="0" r="-2041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2143139" y="3921634"/>
            <a:ext cx="4731830" cy="4731811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t="0" r="-24999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DE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27687"/>
            <a:ext cx="18288000" cy="1705360"/>
            <a:chOff x="0" y="0"/>
            <a:chExt cx="6186311" cy="5768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186311" cy="576875"/>
            </a:xfrm>
            <a:custGeom>
              <a:avLst/>
              <a:gdLst/>
              <a:ahLst/>
              <a:cxnLst/>
              <a:rect r="r" b="b" t="t" l="l"/>
              <a:pathLst>
                <a:path h="57687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875"/>
                  </a:lnTo>
                  <a:lnTo>
                    <a:pt x="0" y="57687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2976585" y="4295463"/>
            <a:ext cx="3822821" cy="3822806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t="0" r="-24999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1362340" y="4295463"/>
            <a:ext cx="3822821" cy="3822806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8585" t="0" r="-28585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7232589" y="4295463"/>
            <a:ext cx="3822821" cy="3822806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680" r="-52040" b="-68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5898020" y="8567720"/>
            <a:ext cx="2189758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705665" y="361970"/>
            <a:ext cx="2876669" cy="120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SPEED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2255907"/>
            <a:ext cx="16426318" cy="813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5"/>
              </a:lnSpc>
              <a:spcBef>
                <a:spcPct val="0"/>
              </a:spcBef>
            </a:pPr>
            <a:r>
              <a:rPr lang="en-US" sz="473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Used for: activities requiring fast movement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561596" y="8414101"/>
            <a:ext cx="9164808" cy="1047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7"/>
              </a:lnSpc>
              <a:spcBef>
                <a:spcPct val="0"/>
              </a:spcBef>
            </a:pPr>
            <a:r>
              <a:rPr lang="en-US" sz="3026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Examples include sprinting, football and netball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DE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27687"/>
            <a:ext cx="18288000" cy="1705360"/>
            <a:chOff x="0" y="0"/>
            <a:chExt cx="6186311" cy="5768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186311" cy="576875"/>
            </a:xfrm>
            <a:custGeom>
              <a:avLst/>
              <a:gdLst/>
              <a:ahLst/>
              <a:cxnLst/>
              <a:rect r="r" b="b" t="t" l="l"/>
              <a:pathLst>
                <a:path h="57687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875"/>
                  </a:lnTo>
                  <a:lnTo>
                    <a:pt x="0" y="57687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850068" y="4014397"/>
            <a:ext cx="4545264" cy="4545246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-16134" r="0" b="-33866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1910739" y="4216958"/>
            <a:ext cx="4436504" cy="4436486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40790" r="-36925" b="-64342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940757" y="4216958"/>
            <a:ext cx="4436504" cy="4436486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6793" t="0" r="-13487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5898020" y="8567720"/>
            <a:ext cx="2189758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478429" y="361970"/>
            <a:ext cx="5331143" cy="120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FLEXIBILITY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1476355"/>
            <a:ext cx="17059078" cy="2207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5"/>
              </a:lnSpc>
            </a:pPr>
          </a:p>
          <a:p>
            <a:pPr algn="ctr">
              <a:lnSpc>
                <a:spcPts val="5885"/>
              </a:lnSpc>
              <a:spcBef>
                <a:spcPct val="0"/>
              </a:spcBef>
            </a:pPr>
            <a:r>
              <a:rPr lang="en-US" sz="420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Used for: activities requiring a wide range of movement around a joint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008733" y="8804664"/>
            <a:ext cx="12270533" cy="482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Examples include martial arts, gymnastics and diving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DE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27687"/>
            <a:ext cx="18288000" cy="1705360"/>
            <a:chOff x="0" y="0"/>
            <a:chExt cx="6186311" cy="5768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186311" cy="576875"/>
            </a:xfrm>
            <a:custGeom>
              <a:avLst/>
              <a:gdLst/>
              <a:ahLst/>
              <a:cxnLst/>
              <a:rect r="r" b="b" t="t" l="l"/>
              <a:pathLst>
                <a:path h="57687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875"/>
                  </a:lnTo>
                  <a:lnTo>
                    <a:pt x="0" y="57687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5898020" y="8567720"/>
            <a:ext cx="2189758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256544" y="361970"/>
            <a:ext cx="9774913" cy="120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BODY COMPOSITION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986295" y="8605820"/>
            <a:ext cx="12270533" cy="1520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Different sports will require different body composition for optimal performance. For example the body composition of a weightlifter will differ greatly to a marathon runner.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719929" y="2030847"/>
            <a:ext cx="12848141" cy="1440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b="true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percentage of body weight that is muscle, fat or bone</a:t>
            </a:r>
          </a:p>
        </p:txBody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662857" y="3608251"/>
            <a:ext cx="4436504" cy="4436486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0460" t="0" r="-74438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7126402" y="3608251"/>
            <a:ext cx="4436504" cy="4436486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99" t="0" r="-24999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2822796" y="3608251"/>
            <a:ext cx="4436504" cy="4436486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2C647230D95148A324626527FAAE82" ma:contentTypeVersion="18" ma:contentTypeDescription="Create a new document." ma:contentTypeScope="" ma:versionID="f1a05ac88654364d6f4ff3249bea8d71">
  <xsd:schema xmlns:xsd="http://www.w3.org/2001/XMLSchema" xmlns:xs="http://www.w3.org/2001/XMLSchema" xmlns:p="http://schemas.microsoft.com/office/2006/metadata/properties" xmlns:ns2="82082d29-37c6-4c19-84a4-3171eefb31c9" xmlns:ns3="ebd0ab34-3a23-40a9-8702-55ef21ce9c2d" targetNamespace="http://schemas.microsoft.com/office/2006/metadata/properties" ma:root="true" ma:fieldsID="4d9d059d1a549296bdf7043455256324" ns2:_="" ns3:_="">
    <xsd:import namespace="82082d29-37c6-4c19-84a4-3171eefb31c9"/>
    <xsd:import namespace="ebd0ab34-3a23-40a9-8702-55ef21ce9c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82d29-37c6-4c19-84a4-3171eefb31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d1cbce-1f39-4bd8-a41c-fa4b61c464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d0ab34-3a23-40a9-8702-55ef21ce9c2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f47da62f-765d-4486-8568-01452fccd220}" ma:internalName="TaxCatchAll" ma:showField="CatchAllData" ma:web="ebd0ab34-3a23-40a9-8702-55ef21ce9c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d0ab34-3a23-40a9-8702-55ef21ce9c2d" xsi:nil="true"/>
    <lcf76f155ced4ddcb4097134ff3c332f xmlns="82082d29-37c6-4c19-84a4-3171eefb31c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31772E2-DBC5-4A2E-80C3-1D1930DED65D}"/>
</file>

<file path=customXml/itemProps2.xml><?xml version="1.0" encoding="utf-8"?>
<ds:datastoreItem xmlns:ds="http://schemas.openxmlformats.org/officeDocument/2006/customXml" ds:itemID="{4B119C63-A161-4BEB-9D6D-4C16DD6B65F7}"/>
</file>

<file path=customXml/itemProps3.xml><?xml version="1.0" encoding="utf-8"?>
<ds:datastoreItem xmlns:ds="http://schemas.openxmlformats.org/officeDocument/2006/customXml" ds:itemID="{0FAB37BD-39B6-41D7-B62B-392ABFF8EC8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Component 3A: Explore the importance of fitness for sports performance</dc:title>
  <cp:revision>1</cp:revision>
  <dcterms:created xsi:type="dcterms:W3CDTF">2006-08-16T00:00:00Z</dcterms:created>
  <dcterms:modified xsi:type="dcterms:W3CDTF">2011-08-01T06:04:30Z</dcterms:modified>
  <dc:identifier>DAFK_jtZ7TQ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0x010100F82C647230D95148A324626527FAAE82</vt:lpwstr>
  </property>
</Properties>
</file>