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docProps/app.xml" ContentType="application/vnd.openxmlformats-officedocument.extended-properties+xml"/>
  <Override PartName="/docProps/core.xml" ContentType="application/vnd.openxmlformats-package.core-properties+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Lst>
  <p:sldSz cx="18288000" cy="10287000"/>
  <p:notesSz cx="6858000" cy="9144000"/>
  <p:embeddedFontLst>
    <p:embeddedFont>
      <p:font typeface="League Spartan" charset="1" panose="00000800000000000000"/>
      <p:regular r:id="rId40"/>
    </p:embeddedFont>
    <p:embeddedFont>
      <p:font typeface="Finger Paint" charset="1" panose="020B0506040000020004"/>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customXml" Target="../customXml/item1.xml"/><Relationship Id="rId7" Type="http://schemas.openxmlformats.org/officeDocument/2006/relationships/slide" Target="slides/slide2.xml"/><Relationship Id="rId16" Type="http://schemas.openxmlformats.org/officeDocument/2006/relationships/slide" Target="slides/slide11.xml"/><Relationship Id="rId2" Type="http://schemas.openxmlformats.org/officeDocument/2006/relationships/presProps" Target="presProps.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font" Target="fonts/font41.fntdata"/><Relationship Id="rId1" Type="http://schemas.openxmlformats.org/officeDocument/2006/relationships/slideMaster" Target="slideMasters/slideMaster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font" Target="fonts/font40.fntdata"/><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5"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customXml" Target="../customXml/item3.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 Type="http://schemas.openxmlformats.org/officeDocument/2006/relationships/theme" Target="theme/theme1.xml"/><Relationship Id="rId9" Type="http://schemas.openxmlformats.org/officeDocument/2006/relationships/slide" Target="slides/slide4.xml"/><Relationship Id="rId43" Type="http://schemas.openxmlformats.org/officeDocument/2006/relationships/customXml" Target="../customXml/item2.xml"/><Relationship Id="rId8" Type="http://schemas.openxmlformats.org/officeDocument/2006/relationships/slide" Target="slides/slide3.xml"/><Relationship Id="rId3" Type="http://schemas.openxmlformats.org/officeDocument/2006/relationships/viewProps" Target="viewProps.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jpe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24.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jpeg" Type="http://schemas.openxmlformats.org/officeDocument/2006/relationships/image"/><Relationship Id="rId3" Target="../media/image12.png" Type="http://schemas.openxmlformats.org/officeDocument/2006/relationships/image"/><Relationship Id="rId4" Target="../media/image13.svg" Type="http://schemas.openxmlformats.org/officeDocument/2006/relationships/image"/><Relationship Id="rId5" Target="../media/image9.png" Type="http://schemas.openxmlformats.org/officeDocument/2006/relationships/image"/><Relationship Id="rId6" Target="../media/image10.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28.svg" Type="http://schemas.openxmlformats.org/officeDocument/2006/relationships/image"/><Relationship Id="rId4" Target="../media/image29.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30.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32.svg" Type="http://schemas.openxmlformats.org/officeDocument/2006/relationships/image"/><Relationship Id="rId4" Target="../media/image33.png" Type="http://schemas.openxmlformats.org/officeDocument/2006/relationships/image"/><Relationship Id="rId5" Target="../media/image34.svg" Type="http://schemas.openxmlformats.org/officeDocument/2006/relationships/image"/><Relationship Id="rId6" Target="../media/image35.png" Type="http://schemas.openxmlformats.org/officeDocument/2006/relationships/image"/><Relationship Id="rId7" Target="../media/image36.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32.svg" Type="http://schemas.openxmlformats.org/officeDocument/2006/relationships/image"/><Relationship Id="rId4" Target="../media/image33.png" Type="http://schemas.openxmlformats.org/officeDocument/2006/relationships/image"/><Relationship Id="rId5" Target="../media/image34.svg" Type="http://schemas.openxmlformats.org/officeDocument/2006/relationships/image"/><Relationship Id="rId6" Target="../media/image35.png" Type="http://schemas.openxmlformats.org/officeDocument/2006/relationships/image"/><Relationship Id="rId7" Target="../media/image36.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7.jpeg" Type="http://schemas.openxmlformats.org/officeDocument/2006/relationships/image"/><Relationship Id="rId4" Target="../media/image38.jpeg" Type="http://schemas.openxmlformats.org/officeDocument/2006/relationships/image"/><Relationship Id="rId5" Target="../media/image39.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1.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1.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2.png" Type="http://schemas.openxmlformats.org/officeDocument/2006/relationships/image"/><Relationship Id="rId3" Target="../media/image43.png" Type="http://schemas.openxmlformats.org/officeDocument/2006/relationships/image"/><Relationship Id="rId4" Target="../media/image44.png" Type="http://schemas.openxmlformats.org/officeDocument/2006/relationships/image"/><Relationship Id="rId5" Target="../media/image45.pn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46.png" Type="http://schemas.openxmlformats.org/officeDocument/2006/relationships/image"/><Relationship Id="rId5" Target="../media/image47.png" Type="http://schemas.openxmlformats.org/officeDocument/2006/relationships/image"/><Relationship Id="rId6" Target="../media/image48.jpe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49.png" Type="http://schemas.openxmlformats.org/officeDocument/2006/relationships/image"/><Relationship Id="rId5" Target="../media/image50.png" Type="http://schemas.openxmlformats.org/officeDocument/2006/relationships/image"/><Relationship Id="rId6" Target="../media/image51.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2.png" Type="http://schemas.openxmlformats.org/officeDocument/2006/relationships/image"/><Relationship Id="rId3" Target="../media/image53.png" Type="http://schemas.openxmlformats.org/officeDocument/2006/relationships/image"/><Relationship Id="rId4" Target="../media/image54.png" Type="http://schemas.openxmlformats.org/officeDocument/2006/relationships/image"/><Relationship Id="rId5" Target="../media/image55.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9.png" Type="http://schemas.openxmlformats.org/officeDocument/2006/relationships/image"/><Relationship Id="rId4" Target="../media/image10.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4.png" Type="http://schemas.openxmlformats.org/officeDocument/2006/relationships/image"/><Relationship Id="rId3" Target="../media/image55.svg" Type="http://schemas.openxmlformats.org/officeDocument/2006/relationships/image"/><Relationship Id="rId4" Target="../media/image56.png" Type="http://schemas.openxmlformats.org/officeDocument/2006/relationships/image"/><Relationship Id="rId5" Target="../media/image53.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4.png" Type="http://schemas.openxmlformats.org/officeDocument/2006/relationships/image"/><Relationship Id="rId3" Target="../media/image55.svg" Type="http://schemas.openxmlformats.org/officeDocument/2006/relationships/image"/><Relationship Id="rId4" Target="../media/image57.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4.png" Type="http://schemas.openxmlformats.org/officeDocument/2006/relationships/image"/><Relationship Id="rId3" Target="../media/image55.svg" Type="http://schemas.openxmlformats.org/officeDocument/2006/relationships/image"/><Relationship Id="rId4" Target="../media/image58.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svg" Type="http://schemas.openxmlformats.org/officeDocument/2006/relationships/image"/><Relationship Id="rId4" Target="../media/image14.png" Type="http://schemas.openxmlformats.org/officeDocument/2006/relationships/image"/><Relationship Id="rId5" Target="../media/image15.svg" Type="http://schemas.openxmlformats.org/officeDocument/2006/relationships/image"/><Relationship Id="rId6" Target="../media/image16.png" Type="http://schemas.openxmlformats.org/officeDocument/2006/relationships/image"/><Relationship Id="rId7" Target="../media/image17.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0.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0.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 Id="rId3" Target="../media/image22.svg" Type="http://schemas.openxmlformats.org/officeDocument/2006/relationships/image"/><Relationship Id="rId4" Target="../media/image23.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E0DEDF"/>
        </a:solidFill>
      </p:bgPr>
    </p:bg>
    <p:spTree>
      <p:nvGrpSpPr>
        <p:cNvPr id="1" name=""/>
        <p:cNvGrpSpPr/>
        <p:nvPr/>
      </p:nvGrpSpPr>
      <p:grpSpPr>
        <a:xfrm>
          <a:off x="0" y="0"/>
          <a:ext cx="0" cy="0"/>
          <a:chOff x="0" y="0"/>
          <a:chExt cx="0" cy="0"/>
        </a:xfrm>
      </p:grpSpPr>
      <p:grpSp>
        <p:nvGrpSpPr>
          <p:cNvPr name="Group 2" id="2"/>
          <p:cNvGrpSpPr/>
          <p:nvPr/>
        </p:nvGrpSpPr>
        <p:grpSpPr>
          <a:xfrm rot="0">
            <a:off x="-259158" y="-303411"/>
            <a:ext cx="18288000" cy="2114799"/>
            <a:chOff x="0" y="0"/>
            <a:chExt cx="6186311" cy="715377"/>
          </a:xfrm>
        </p:grpSpPr>
        <p:sp>
          <p:nvSpPr>
            <p:cNvPr name="Freeform 3" id="3"/>
            <p:cNvSpPr/>
            <p:nvPr/>
          </p:nvSpPr>
          <p:spPr>
            <a:xfrm flipH="false" flipV="false" rot="0">
              <a:off x="0" y="0"/>
              <a:ext cx="6186311" cy="715376"/>
            </a:xfrm>
            <a:custGeom>
              <a:avLst/>
              <a:gdLst/>
              <a:ahLst/>
              <a:cxnLst/>
              <a:rect r="r" b="b" t="t" l="l"/>
              <a:pathLst>
                <a:path h="715376" w="6186311">
                  <a:moveTo>
                    <a:pt x="0" y="0"/>
                  </a:moveTo>
                  <a:lnTo>
                    <a:pt x="6186311" y="0"/>
                  </a:lnTo>
                  <a:lnTo>
                    <a:pt x="6186311" y="715376"/>
                  </a:lnTo>
                  <a:lnTo>
                    <a:pt x="0" y="715376"/>
                  </a:lnTo>
                  <a:close/>
                </a:path>
              </a:pathLst>
            </a:custGeom>
            <a:solidFill>
              <a:srgbClr val="12308A"/>
            </a:solidFill>
          </p:spPr>
        </p:sp>
      </p:grpSp>
      <p:sp>
        <p:nvSpPr>
          <p:cNvPr name="Freeform 4" id="4"/>
          <p:cNvSpPr/>
          <p:nvPr/>
        </p:nvSpPr>
        <p:spPr>
          <a:xfrm flipH="false" flipV="false" rot="0">
            <a:off x="16145438" y="8323921"/>
            <a:ext cx="1883404" cy="1868758"/>
          </a:xfrm>
          <a:custGeom>
            <a:avLst/>
            <a:gdLst/>
            <a:ahLst/>
            <a:cxnLst/>
            <a:rect r="r" b="b" t="t" l="l"/>
            <a:pathLst>
              <a:path h="1868758" w="1883404">
                <a:moveTo>
                  <a:pt x="0" y="0"/>
                </a:moveTo>
                <a:lnTo>
                  <a:pt x="1883404" y="0"/>
                </a:lnTo>
                <a:lnTo>
                  <a:pt x="1883404" y="1868758"/>
                </a:lnTo>
                <a:lnTo>
                  <a:pt x="0" y="1868758"/>
                </a:lnTo>
                <a:lnTo>
                  <a:pt x="0" y="0"/>
                </a:lnTo>
                <a:close/>
              </a:path>
            </a:pathLst>
          </a:custGeom>
          <a:blipFill>
            <a:blip r:embed="rId2"/>
            <a:stretch>
              <a:fillRect l="0" t="0" r="0" b="0"/>
            </a:stretch>
          </a:blipFill>
        </p:spPr>
      </p:sp>
      <p:sp>
        <p:nvSpPr>
          <p:cNvPr name="TextBox 5" id="5"/>
          <p:cNvSpPr txBox="true"/>
          <p:nvPr/>
        </p:nvSpPr>
        <p:spPr>
          <a:xfrm rot="0">
            <a:off x="-381000" y="9453648"/>
            <a:ext cx="5403508" cy="536123"/>
          </a:xfrm>
          <a:prstGeom prst="rect">
            <a:avLst/>
          </a:prstGeom>
        </p:spPr>
        <p:txBody>
          <a:bodyPr anchor="t" rtlCol="false" tIns="0" lIns="0" bIns="0" rIns="0">
            <a:spAutoFit/>
          </a:bodyPr>
          <a:lstStyle/>
          <a:p>
            <a:pPr algn="ctr">
              <a:lnSpc>
                <a:spcPts val="4399"/>
              </a:lnSpc>
              <a:spcBef>
                <a:spcPct val="0"/>
              </a:spcBef>
            </a:pPr>
            <a:r>
              <a:rPr lang="en-US" sz="3142">
                <a:solidFill>
                  <a:srgbClr val="12308A"/>
                </a:solidFill>
                <a:latin typeface="League Spartan"/>
                <a:ea typeface="League Spartan"/>
                <a:cs typeface="League Spartan"/>
                <a:sym typeface="League Spartan"/>
              </a:rPr>
              <a:t>thepeclassroom.com</a:t>
            </a:r>
          </a:p>
        </p:txBody>
      </p:sp>
      <p:sp>
        <p:nvSpPr>
          <p:cNvPr name="TextBox 6" id="6"/>
          <p:cNvSpPr txBox="true"/>
          <p:nvPr/>
        </p:nvSpPr>
        <p:spPr>
          <a:xfrm rot="0">
            <a:off x="2359580" y="264255"/>
            <a:ext cx="13050523" cy="1376490"/>
          </a:xfrm>
          <a:prstGeom prst="rect">
            <a:avLst/>
          </a:prstGeom>
        </p:spPr>
        <p:txBody>
          <a:bodyPr anchor="t" rtlCol="false" tIns="0" lIns="0" bIns="0" rIns="0">
            <a:spAutoFit/>
          </a:bodyPr>
          <a:lstStyle/>
          <a:p>
            <a:pPr algn="ctr">
              <a:lnSpc>
                <a:spcPts val="11280"/>
              </a:lnSpc>
              <a:spcBef>
                <a:spcPct val="0"/>
              </a:spcBef>
            </a:pPr>
            <a:r>
              <a:rPr lang="en-US" sz="8057">
                <a:solidFill>
                  <a:srgbClr val="E0DEDF"/>
                </a:solidFill>
                <a:latin typeface="League Spartan"/>
                <a:ea typeface="League Spartan"/>
                <a:cs typeface="League Spartan"/>
                <a:sym typeface="League Spartan"/>
              </a:rPr>
              <a:t>Biomechanical Principles</a:t>
            </a:r>
          </a:p>
        </p:txBody>
      </p:sp>
      <p:grpSp>
        <p:nvGrpSpPr>
          <p:cNvPr name="Group 7" id="7"/>
          <p:cNvGrpSpPr/>
          <p:nvPr/>
        </p:nvGrpSpPr>
        <p:grpSpPr>
          <a:xfrm rot="0">
            <a:off x="4480560" y="3658077"/>
            <a:ext cx="9326880" cy="5246304"/>
            <a:chOff x="0" y="0"/>
            <a:chExt cx="12435840" cy="6995073"/>
          </a:xfrm>
        </p:grpSpPr>
        <p:grpSp>
          <p:nvGrpSpPr>
            <p:cNvPr name="Group 8" id="8"/>
            <p:cNvGrpSpPr>
              <a:grpSpLocks noChangeAspect="true"/>
            </p:cNvGrpSpPr>
            <p:nvPr/>
          </p:nvGrpSpPr>
          <p:grpSpPr>
            <a:xfrm rot="0">
              <a:off x="0" y="0"/>
              <a:ext cx="12435840" cy="6995073"/>
              <a:chOff x="0" y="0"/>
              <a:chExt cx="11289030" cy="6350000"/>
            </a:xfrm>
          </p:grpSpPr>
          <p:sp>
            <p:nvSpPr>
              <p:cNvPr name="Freeform 9" id="9"/>
              <p:cNvSpPr/>
              <p:nvPr/>
            </p:nvSpPr>
            <p:spPr>
              <a:xfrm flipH="false" flipV="false" rot="0">
                <a:off x="0" y="0"/>
                <a:ext cx="11287761" cy="6350000"/>
              </a:xfrm>
              <a:custGeom>
                <a:avLst/>
                <a:gdLst/>
                <a:ahLst/>
                <a:cxnLst/>
                <a:rect r="r" b="b" t="t" l="l"/>
                <a:pathLst>
                  <a:path h="6350000" w="11287761">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3"/>
                <a:stretch>
                  <a:fillRect l="0" t="-9265" r="0" b="-9265"/>
                </a:stretch>
              </a:blipFill>
            </p:spPr>
          </p:sp>
        </p:grpSp>
        <p:sp>
          <p:nvSpPr>
            <p:cNvPr name="Freeform 10" id="10"/>
            <p:cNvSpPr/>
            <p:nvPr/>
          </p:nvSpPr>
          <p:spPr>
            <a:xfrm flipH="false" flipV="false" rot="0">
              <a:off x="3779944" y="1943753"/>
              <a:ext cx="3166110" cy="73623"/>
            </a:xfrm>
            <a:custGeom>
              <a:avLst/>
              <a:gdLst/>
              <a:ahLst/>
              <a:cxnLst/>
              <a:rect r="r" b="b" t="t" l="l"/>
              <a:pathLst>
                <a:path h="73623" w="3166110">
                  <a:moveTo>
                    <a:pt x="0" y="0"/>
                  </a:moveTo>
                  <a:lnTo>
                    <a:pt x="3166109" y="0"/>
                  </a:lnTo>
                  <a:lnTo>
                    <a:pt x="3166109" y="73623"/>
                  </a:lnTo>
                  <a:lnTo>
                    <a:pt x="0" y="73623"/>
                  </a:lnTo>
                  <a:lnTo>
                    <a:pt x="0" y="0"/>
                  </a:lnTo>
                  <a:close/>
                </a:path>
              </a:pathLst>
            </a:custGeom>
            <a:blipFill>
              <a:blip r:embed="rId4">
                <a:extLst>
                  <a:ext uri="{96DAC541-7B7A-43D3-8B79-37D633B846F1}">
                    <asvg:svgBlip xmlns:asvg="http://schemas.microsoft.com/office/drawing/2016/SVG/main" r:embed="rId5"/>
                  </a:ext>
                </a:extLst>
              </a:blip>
              <a:stretch>
                <a:fillRect l="0" t="0" r="-155788" b="0"/>
              </a:stretch>
            </a:blipFill>
          </p:spPr>
        </p:sp>
        <p:sp>
          <p:nvSpPr>
            <p:cNvPr name="Freeform 11" id="11"/>
            <p:cNvSpPr/>
            <p:nvPr/>
          </p:nvSpPr>
          <p:spPr>
            <a:xfrm flipH="false" flipV="false" rot="-348609">
              <a:off x="3937494" y="1017052"/>
              <a:ext cx="1480722" cy="1060143"/>
            </a:xfrm>
            <a:custGeom>
              <a:avLst/>
              <a:gdLst/>
              <a:ahLst/>
              <a:cxnLst/>
              <a:rect r="r" b="b" t="t" l="l"/>
              <a:pathLst>
                <a:path h="1060143" w="1480722">
                  <a:moveTo>
                    <a:pt x="0" y="0"/>
                  </a:moveTo>
                  <a:lnTo>
                    <a:pt x="1480722" y="0"/>
                  </a:lnTo>
                  <a:lnTo>
                    <a:pt x="1480722" y="1060143"/>
                  </a:lnTo>
                  <a:lnTo>
                    <a:pt x="0" y="1060143"/>
                  </a:lnTo>
                  <a:lnTo>
                    <a:pt x="0" y="0"/>
                  </a:lnTo>
                  <a:close/>
                </a:path>
              </a:pathLst>
            </a:custGeom>
            <a:blipFill>
              <a:blip r:embed="rId6">
                <a:extLst>
                  <a:ext uri="{96DAC541-7B7A-43D3-8B79-37D633B846F1}">
                    <asvg:svgBlip xmlns:asvg="http://schemas.microsoft.com/office/drawing/2016/SVG/main" r:embed="rId7"/>
                  </a:ext>
                </a:extLst>
              </a:blip>
              <a:stretch>
                <a:fillRect l="-48881" t="-107945" r="0" b="0"/>
              </a:stretch>
            </a:blipFill>
          </p:spPr>
        </p:sp>
        <p:sp>
          <p:nvSpPr>
            <p:cNvPr name="TextBox 12" id="12"/>
            <p:cNvSpPr txBox="true"/>
            <p:nvPr/>
          </p:nvSpPr>
          <p:spPr>
            <a:xfrm rot="-1040410">
              <a:off x="6946411" y="3243910"/>
              <a:ext cx="3593344" cy="981139"/>
            </a:xfrm>
            <a:prstGeom prst="rect">
              <a:avLst/>
            </a:prstGeom>
          </p:spPr>
          <p:txBody>
            <a:bodyPr anchor="t" rtlCol="false" tIns="0" lIns="0" bIns="0" rIns="0">
              <a:spAutoFit/>
            </a:bodyPr>
            <a:lstStyle/>
            <a:p>
              <a:pPr algn="ctr">
                <a:lnSpc>
                  <a:spcPts val="6202"/>
                </a:lnSpc>
              </a:pPr>
              <a:r>
                <a:rPr lang="en-US" sz="4430">
                  <a:solidFill>
                    <a:srgbClr val="F8FCFE"/>
                  </a:solidFill>
                  <a:latin typeface="Finger Paint"/>
                  <a:ea typeface="Finger Paint"/>
                  <a:cs typeface="Finger Paint"/>
                  <a:sym typeface="Finger Paint"/>
                </a:rPr>
                <a:t>F= M x A</a:t>
              </a:r>
              <a:r>
                <a:rPr lang="en-US" sz="4430">
                  <a:solidFill>
                    <a:srgbClr val="F8FCFE"/>
                  </a:solidFill>
                  <a:latin typeface="Finger Paint"/>
                  <a:ea typeface="Finger Paint"/>
                  <a:cs typeface="Finger Paint"/>
                  <a:sym typeface="Finger Paint"/>
                </a:rPr>
                <a:t> </a:t>
              </a:r>
            </a:p>
          </p:txBody>
        </p:sp>
        <p:sp>
          <p:nvSpPr>
            <p:cNvPr name="TextBox 13" id="13"/>
            <p:cNvSpPr txBox="true"/>
            <p:nvPr/>
          </p:nvSpPr>
          <p:spPr>
            <a:xfrm rot="-1040410">
              <a:off x="3904844" y="1343403"/>
              <a:ext cx="1632849" cy="440656"/>
            </a:xfrm>
            <a:prstGeom prst="rect">
              <a:avLst/>
            </a:prstGeom>
          </p:spPr>
          <p:txBody>
            <a:bodyPr anchor="t" rtlCol="false" tIns="0" lIns="0" bIns="0" rIns="0">
              <a:spAutoFit/>
            </a:bodyPr>
            <a:lstStyle/>
            <a:p>
              <a:pPr algn="ctr">
                <a:lnSpc>
                  <a:spcPts val="2818"/>
                </a:lnSpc>
              </a:pPr>
              <a:r>
                <a:rPr lang="en-US" sz="2013">
                  <a:solidFill>
                    <a:srgbClr val="F8FCFE"/>
                  </a:solidFill>
                  <a:latin typeface="Finger Paint"/>
                  <a:ea typeface="Finger Paint"/>
                  <a:cs typeface="Finger Paint"/>
                  <a:sym typeface="Finger Paint"/>
                </a:rPr>
                <a:t>45*</a:t>
              </a:r>
              <a:r>
                <a:rPr lang="en-US" sz="2013">
                  <a:solidFill>
                    <a:srgbClr val="F8FCFE"/>
                  </a:solidFill>
                  <a:latin typeface="Finger Paint"/>
                  <a:ea typeface="Finger Paint"/>
                  <a:cs typeface="Finger Paint"/>
                  <a:sym typeface="Finger Paint"/>
                </a:rPr>
                <a:t> </a:t>
              </a: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E0DEDF"/>
        </a:solidFill>
      </p:bgPr>
    </p:bg>
    <p:spTree>
      <p:nvGrpSpPr>
        <p:cNvPr id="1" name=""/>
        <p:cNvGrpSpPr/>
        <p:nvPr/>
      </p:nvGrpSpPr>
      <p:grpSpPr>
        <a:xfrm>
          <a:off x="0" y="0"/>
          <a:ext cx="0" cy="0"/>
          <a:chOff x="0" y="0"/>
          <a:chExt cx="0" cy="0"/>
        </a:xfrm>
      </p:grpSpPr>
      <p:grpSp>
        <p:nvGrpSpPr>
          <p:cNvPr name="Group 2" id="2"/>
          <p:cNvGrpSpPr/>
          <p:nvPr/>
        </p:nvGrpSpPr>
        <p:grpSpPr>
          <a:xfrm rot="0">
            <a:off x="0" y="-27687"/>
            <a:ext cx="18288000" cy="1569705"/>
            <a:chOff x="0" y="0"/>
            <a:chExt cx="6186311" cy="530986"/>
          </a:xfrm>
        </p:grpSpPr>
        <p:sp>
          <p:nvSpPr>
            <p:cNvPr name="Freeform 3" id="3"/>
            <p:cNvSpPr/>
            <p:nvPr/>
          </p:nvSpPr>
          <p:spPr>
            <a:xfrm flipH="false" flipV="false" rot="0">
              <a:off x="0" y="0"/>
              <a:ext cx="6186311" cy="530986"/>
            </a:xfrm>
            <a:custGeom>
              <a:avLst/>
              <a:gdLst/>
              <a:ahLst/>
              <a:cxnLst/>
              <a:rect r="r" b="b" t="t" l="l"/>
              <a:pathLst>
                <a:path h="530986" w="6186311">
                  <a:moveTo>
                    <a:pt x="0" y="0"/>
                  </a:moveTo>
                  <a:lnTo>
                    <a:pt x="6186311" y="0"/>
                  </a:lnTo>
                  <a:lnTo>
                    <a:pt x="6186311" y="530986"/>
                  </a:lnTo>
                  <a:lnTo>
                    <a:pt x="0" y="530986"/>
                  </a:lnTo>
                  <a:close/>
                </a:path>
              </a:pathLst>
            </a:custGeom>
            <a:solidFill>
              <a:srgbClr val="12308A"/>
            </a:solidFill>
          </p:spPr>
        </p:sp>
      </p:grpSp>
      <p:grpSp>
        <p:nvGrpSpPr>
          <p:cNvPr name="Group 4" id="4"/>
          <p:cNvGrpSpPr/>
          <p:nvPr/>
        </p:nvGrpSpPr>
        <p:grpSpPr>
          <a:xfrm rot="0">
            <a:off x="12908011" y="1718333"/>
            <a:ext cx="4404185" cy="3853662"/>
            <a:chOff x="0" y="0"/>
            <a:chExt cx="812800" cy="711200"/>
          </a:xfrm>
        </p:grpSpPr>
        <p:sp>
          <p:nvSpPr>
            <p:cNvPr name="Freeform 5" id="5"/>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12308A"/>
            </a:solidFill>
          </p:spPr>
        </p:sp>
        <p:sp>
          <p:nvSpPr>
            <p:cNvPr name="TextBox 6" id="6"/>
            <p:cNvSpPr txBox="true"/>
            <p:nvPr/>
          </p:nvSpPr>
          <p:spPr>
            <a:xfrm>
              <a:off x="127000" y="273050"/>
              <a:ext cx="558800" cy="387350"/>
            </a:xfrm>
            <a:prstGeom prst="rect">
              <a:avLst/>
            </a:prstGeom>
          </p:spPr>
          <p:txBody>
            <a:bodyPr anchor="ctr" rtlCol="false" tIns="50800" lIns="50800" bIns="50800" rIns="50800"/>
            <a:lstStyle/>
            <a:p>
              <a:pPr algn="ctr">
                <a:lnSpc>
                  <a:spcPts val="3546"/>
                </a:lnSpc>
              </a:pPr>
            </a:p>
          </p:txBody>
        </p:sp>
      </p:grpSp>
      <p:sp>
        <p:nvSpPr>
          <p:cNvPr name="AutoShape 7" id="7"/>
          <p:cNvSpPr/>
          <p:nvPr/>
        </p:nvSpPr>
        <p:spPr>
          <a:xfrm rot="0">
            <a:off x="13964019" y="3797563"/>
            <a:ext cx="2309145" cy="0"/>
          </a:xfrm>
          <a:prstGeom prst="line">
            <a:avLst/>
          </a:prstGeom>
          <a:ln cap="flat" w="38100">
            <a:solidFill>
              <a:srgbClr val="FFFFFF"/>
            </a:solidFill>
            <a:prstDash val="solid"/>
            <a:headEnd type="none" len="sm" w="sm"/>
            <a:tailEnd type="none" len="sm" w="sm"/>
          </a:ln>
        </p:spPr>
      </p:sp>
      <p:sp>
        <p:nvSpPr>
          <p:cNvPr name="AutoShape 8" id="8"/>
          <p:cNvSpPr/>
          <p:nvPr/>
        </p:nvSpPr>
        <p:spPr>
          <a:xfrm rot="-5400000">
            <a:off x="14222888" y="4684779"/>
            <a:ext cx="1734638" cy="0"/>
          </a:xfrm>
          <a:prstGeom prst="line">
            <a:avLst/>
          </a:prstGeom>
          <a:ln cap="flat" w="38100">
            <a:solidFill>
              <a:srgbClr val="FFFFFF"/>
            </a:solidFill>
            <a:prstDash val="solid"/>
            <a:headEnd type="none" len="sm" w="sm"/>
            <a:tailEnd type="none" len="sm" w="sm"/>
          </a:ln>
        </p:spPr>
      </p:sp>
      <p:sp>
        <p:nvSpPr>
          <p:cNvPr name="Freeform 9" id="9"/>
          <p:cNvSpPr/>
          <p:nvPr/>
        </p:nvSpPr>
        <p:spPr>
          <a:xfrm flipH="false" flipV="false" rot="1875415">
            <a:off x="13330710" y="2263057"/>
            <a:ext cx="1266618" cy="587394"/>
          </a:xfrm>
          <a:custGeom>
            <a:avLst/>
            <a:gdLst/>
            <a:ahLst/>
            <a:cxnLst/>
            <a:rect r="r" b="b" t="t" l="l"/>
            <a:pathLst>
              <a:path h="587394" w="1266618">
                <a:moveTo>
                  <a:pt x="0" y="0"/>
                </a:moveTo>
                <a:lnTo>
                  <a:pt x="1266618" y="0"/>
                </a:lnTo>
                <a:lnTo>
                  <a:pt x="1266618" y="587395"/>
                </a:lnTo>
                <a:lnTo>
                  <a:pt x="0" y="58739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0" id="10"/>
          <p:cNvSpPr txBox="true"/>
          <p:nvPr/>
        </p:nvSpPr>
        <p:spPr>
          <a:xfrm rot="0">
            <a:off x="12431758" y="6375565"/>
            <a:ext cx="1477551" cy="416614"/>
          </a:xfrm>
          <a:prstGeom prst="rect">
            <a:avLst/>
          </a:prstGeom>
        </p:spPr>
        <p:txBody>
          <a:bodyPr anchor="t" rtlCol="false" tIns="0" lIns="0" bIns="0" rIns="0">
            <a:spAutoFit/>
          </a:bodyPr>
          <a:lstStyle/>
          <a:p>
            <a:pPr algn="ctr">
              <a:lnSpc>
                <a:spcPts val="3461"/>
              </a:lnSpc>
            </a:pPr>
            <a:r>
              <a:rPr lang="en-US" sz="2472">
                <a:solidFill>
                  <a:srgbClr val="000000"/>
                </a:solidFill>
                <a:latin typeface="League Spartan"/>
                <a:ea typeface="League Spartan"/>
                <a:cs typeface="League Spartan"/>
                <a:sym typeface="League Spartan"/>
              </a:rPr>
              <a:t>Mass, Kg</a:t>
            </a:r>
          </a:p>
        </p:txBody>
      </p:sp>
      <p:sp>
        <p:nvSpPr>
          <p:cNvPr name="Freeform 11" id="11"/>
          <p:cNvSpPr/>
          <p:nvPr/>
        </p:nvSpPr>
        <p:spPr>
          <a:xfrm flipH="false" flipV="false" rot="-3164339">
            <a:off x="13819817" y="5815553"/>
            <a:ext cx="1266618" cy="587394"/>
          </a:xfrm>
          <a:custGeom>
            <a:avLst/>
            <a:gdLst/>
            <a:ahLst/>
            <a:cxnLst/>
            <a:rect r="r" b="b" t="t" l="l"/>
            <a:pathLst>
              <a:path h="587394" w="1266618">
                <a:moveTo>
                  <a:pt x="0" y="0"/>
                </a:moveTo>
                <a:lnTo>
                  <a:pt x="1266618" y="0"/>
                </a:lnTo>
                <a:lnTo>
                  <a:pt x="1266618" y="587394"/>
                </a:lnTo>
                <a:lnTo>
                  <a:pt x="0" y="58739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6889471">
            <a:off x="15046789" y="5831789"/>
            <a:ext cx="1266618" cy="587394"/>
          </a:xfrm>
          <a:custGeom>
            <a:avLst/>
            <a:gdLst/>
            <a:ahLst/>
            <a:cxnLst/>
            <a:rect r="r" b="b" t="t" l="l"/>
            <a:pathLst>
              <a:path h="587394" w="1266618">
                <a:moveTo>
                  <a:pt x="0" y="0"/>
                </a:moveTo>
                <a:lnTo>
                  <a:pt x="1266618" y="0"/>
                </a:lnTo>
                <a:lnTo>
                  <a:pt x="1266618" y="587395"/>
                </a:lnTo>
                <a:lnTo>
                  <a:pt x="0" y="58739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3" id="13"/>
          <p:cNvGrpSpPr/>
          <p:nvPr/>
        </p:nvGrpSpPr>
        <p:grpSpPr>
          <a:xfrm rot="0">
            <a:off x="15246393" y="7340993"/>
            <a:ext cx="5144013" cy="5144013"/>
            <a:chOff x="0" y="0"/>
            <a:chExt cx="6350000" cy="6350000"/>
          </a:xfrm>
        </p:grpSpPr>
        <p:sp>
          <p:nvSpPr>
            <p:cNvPr name="Freeform 14" id="14"/>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9353"/>
            </a:solidFill>
          </p:spPr>
        </p:sp>
      </p:grpSp>
      <p:grpSp>
        <p:nvGrpSpPr>
          <p:cNvPr name="Group 15" id="15"/>
          <p:cNvGrpSpPr>
            <a:grpSpLocks noChangeAspect="true"/>
          </p:cNvGrpSpPr>
          <p:nvPr/>
        </p:nvGrpSpPr>
        <p:grpSpPr>
          <a:xfrm rot="0">
            <a:off x="2669298" y="5571995"/>
            <a:ext cx="7609809" cy="4280464"/>
            <a:chOff x="0" y="0"/>
            <a:chExt cx="11289030" cy="6350000"/>
          </a:xfrm>
        </p:grpSpPr>
        <p:sp>
          <p:nvSpPr>
            <p:cNvPr name="Freeform 16" id="16"/>
            <p:cNvSpPr/>
            <p:nvPr/>
          </p:nvSpPr>
          <p:spPr>
            <a:xfrm flipH="false" flipV="false" rot="0">
              <a:off x="0" y="0"/>
              <a:ext cx="11287761" cy="6350000"/>
            </a:xfrm>
            <a:custGeom>
              <a:avLst/>
              <a:gdLst/>
              <a:ahLst/>
              <a:cxnLst/>
              <a:rect r="r" b="b" t="t" l="l"/>
              <a:pathLst>
                <a:path h="6350000" w="11287761">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4"/>
              <a:stretch>
                <a:fillRect l="-14835" t="0" r="-14835" b="0"/>
              </a:stretch>
            </a:blipFill>
          </p:spPr>
        </p:sp>
      </p:grpSp>
      <p:sp>
        <p:nvSpPr>
          <p:cNvPr name="TextBox 17" id="17"/>
          <p:cNvSpPr txBox="true"/>
          <p:nvPr/>
        </p:nvSpPr>
        <p:spPr>
          <a:xfrm rot="0">
            <a:off x="-3864974" y="150387"/>
            <a:ext cx="26017948" cy="1045209"/>
          </a:xfrm>
          <a:prstGeom prst="rect">
            <a:avLst/>
          </a:prstGeom>
        </p:spPr>
        <p:txBody>
          <a:bodyPr anchor="t" rtlCol="false" tIns="0" lIns="0" bIns="0" rIns="0">
            <a:spAutoFit/>
          </a:bodyPr>
          <a:lstStyle/>
          <a:p>
            <a:pPr algn="ctr">
              <a:lnSpc>
                <a:spcPts val="8540"/>
              </a:lnSpc>
              <a:spcBef>
                <a:spcPct val="0"/>
              </a:spcBef>
            </a:pPr>
            <a:r>
              <a:rPr lang="en-US" sz="6100">
                <a:solidFill>
                  <a:srgbClr val="E0DEDF"/>
                </a:solidFill>
                <a:latin typeface="League Spartan"/>
                <a:ea typeface="League Spartan"/>
                <a:cs typeface="League Spartan"/>
                <a:sym typeface="League Spartan"/>
              </a:rPr>
              <a:t>SECOND LAW- THE LAW OF ACCELERATION</a:t>
            </a:r>
          </a:p>
        </p:txBody>
      </p:sp>
      <p:sp>
        <p:nvSpPr>
          <p:cNvPr name="TextBox 18" id="18"/>
          <p:cNvSpPr txBox="true"/>
          <p:nvPr/>
        </p:nvSpPr>
        <p:spPr>
          <a:xfrm rot="0">
            <a:off x="14769186" y="2385304"/>
            <a:ext cx="910912" cy="1452052"/>
          </a:xfrm>
          <a:prstGeom prst="rect">
            <a:avLst/>
          </a:prstGeom>
        </p:spPr>
        <p:txBody>
          <a:bodyPr anchor="t" rtlCol="false" tIns="0" lIns="0" bIns="0" rIns="0">
            <a:spAutoFit/>
          </a:bodyPr>
          <a:lstStyle/>
          <a:p>
            <a:pPr algn="ctr">
              <a:lnSpc>
                <a:spcPts val="11953"/>
              </a:lnSpc>
            </a:pPr>
            <a:r>
              <a:rPr lang="en-US" sz="8538">
                <a:solidFill>
                  <a:srgbClr val="E0DEDF"/>
                </a:solidFill>
                <a:latin typeface="League Spartan"/>
                <a:ea typeface="League Spartan"/>
                <a:cs typeface="League Spartan"/>
                <a:sym typeface="League Spartan"/>
              </a:rPr>
              <a:t>F</a:t>
            </a:r>
            <a:r>
              <a:rPr lang="en-US" b="true" sz="8538">
                <a:solidFill>
                  <a:srgbClr val="E0DEDF"/>
                </a:solidFill>
                <a:latin typeface="League Spartan"/>
                <a:ea typeface="League Spartan"/>
                <a:cs typeface="League Spartan"/>
                <a:sym typeface="League Spartan"/>
              </a:rPr>
              <a:t> </a:t>
            </a:r>
          </a:p>
        </p:txBody>
      </p:sp>
      <p:sp>
        <p:nvSpPr>
          <p:cNvPr name="TextBox 19" id="19"/>
          <p:cNvSpPr txBox="true"/>
          <p:nvPr/>
        </p:nvSpPr>
        <p:spPr>
          <a:xfrm rot="0">
            <a:off x="13758479" y="3975339"/>
            <a:ext cx="1321992" cy="1452052"/>
          </a:xfrm>
          <a:prstGeom prst="rect">
            <a:avLst/>
          </a:prstGeom>
        </p:spPr>
        <p:txBody>
          <a:bodyPr anchor="t" rtlCol="false" tIns="0" lIns="0" bIns="0" rIns="0">
            <a:spAutoFit/>
          </a:bodyPr>
          <a:lstStyle/>
          <a:p>
            <a:pPr algn="ctr">
              <a:lnSpc>
                <a:spcPts val="11953"/>
              </a:lnSpc>
            </a:pPr>
            <a:r>
              <a:rPr lang="en-US" sz="8538">
                <a:solidFill>
                  <a:srgbClr val="E0DEDF"/>
                </a:solidFill>
                <a:latin typeface="League Spartan"/>
                <a:ea typeface="League Spartan"/>
                <a:cs typeface="League Spartan"/>
                <a:sym typeface="League Spartan"/>
              </a:rPr>
              <a:t>M</a:t>
            </a:r>
            <a:r>
              <a:rPr lang="en-US" b="true" sz="8538">
                <a:solidFill>
                  <a:srgbClr val="E0DEDF"/>
                </a:solidFill>
                <a:latin typeface="League Spartan"/>
                <a:ea typeface="League Spartan"/>
                <a:cs typeface="League Spartan"/>
                <a:sym typeface="League Spartan"/>
              </a:rPr>
              <a:t> </a:t>
            </a:r>
          </a:p>
        </p:txBody>
      </p:sp>
      <p:sp>
        <p:nvSpPr>
          <p:cNvPr name="TextBox 20" id="20"/>
          <p:cNvSpPr txBox="true"/>
          <p:nvPr/>
        </p:nvSpPr>
        <p:spPr>
          <a:xfrm rot="0">
            <a:off x="15487892" y="3975339"/>
            <a:ext cx="1146507" cy="1452052"/>
          </a:xfrm>
          <a:prstGeom prst="rect">
            <a:avLst/>
          </a:prstGeom>
        </p:spPr>
        <p:txBody>
          <a:bodyPr anchor="t" rtlCol="false" tIns="0" lIns="0" bIns="0" rIns="0">
            <a:spAutoFit/>
          </a:bodyPr>
          <a:lstStyle/>
          <a:p>
            <a:pPr algn="ctr">
              <a:lnSpc>
                <a:spcPts val="11953"/>
              </a:lnSpc>
            </a:pPr>
            <a:r>
              <a:rPr lang="en-US" sz="8538">
                <a:solidFill>
                  <a:srgbClr val="E0DEDF"/>
                </a:solidFill>
                <a:latin typeface="League Spartan"/>
                <a:ea typeface="League Spartan"/>
                <a:cs typeface="League Spartan"/>
                <a:sym typeface="League Spartan"/>
              </a:rPr>
              <a:t>A</a:t>
            </a:r>
            <a:r>
              <a:rPr lang="en-US" b="true" sz="8538">
                <a:solidFill>
                  <a:srgbClr val="E0DEDF"/>
                </a:solidFill>
                <a:latin typeface="League Spartan"/>
                <a:ea typeface="League Spartan"/>
                <a:cs typeface="League Spartan"/>
                <a:sym typeface="League Spartan"/>
              </a:rPr>
              <a:t> </a:t>
            </a:r>
          </a:p>
        </p:txBody>
      </p:sp>
      <p:sp>
        <p:nvSpPr>
          <p:cNvPr name="TextBox 21" id="21"/>
          <p:cNvSpPr txBox="true"/>
          <p:nvPr/>
        </p:nvSpPr>
        <p:spPr>
          <a:xfrm rot="0">
            <a:off x="11818044" y="1670708"/>
            <a:ext cx="1452199" cy="848410"/>
          </a:xfrm>
          <a:prstGeom prst="rect">
            <a:avLst/>
          </a:prstGeom>
        </p:spPr>
        <p:txBody>
          <a:bodyPr anchor="t" rtlCol="false" tIns="0" lIns="0" bIns="0" rIns="0">
            <a:spAutoFit/>
          </a:bodyPr>
          <a:lstStyle/>
          <a:p>
            <a:pPr algn="ctr">
              <a:lnSpc>
                <a:spcPts val="3461"/>
              </a:lnSpc>
            </a:pPr>
            <a:r>
              <a:rPr lang="en-US" sz="2472">
                <a:solidFill>
                  <a:srgbClr val="000000"/>
                </a:solidFill>
                <a:latin typeface="League Spartan"/>
                <a:ea typeface="League Spartan"/>
                <a:cs typeface="League Spartan"/>
                <a:sym typeface="League Spartan"/>
              </a:rPr>
              <a:t>Force, </a:t>
            </a:r>
          </a:p>
          <a:p>
            <a:pPr algn="ctr">
              <a:lnSpc>
                <a:spcPts val="3461"/>
              </a:lnSpc>
            </a:pPr>
            <a:r>
              <a:rPr lang="en-US" sz="2472">
                <a:solidFill>
                  <a:srgbClr val="000000"/>
                </a:solidFill>
                <a:latin typeface="League Spartan"/>
                <a:ea typeface="League Spartan"/>
                <a:cs typeface="League Spartan"/>
                <a:sym typeface="League Spartan"/>
              </a:rPr>
              <a:t>Newtons</a:t>
            </a:r>
          </a:p>
        </p:txBody>
      </p:sp>
      <p:sp>
        <p:nvSpPr>
          <p:cNvPr name="TextBox 22" id="22"/>
          <p:cNvSpPr txBox="true"/>
          <p:nvPr/>
        </p:nvSpPr>
        <p:spPr>
          <a:xfrm rot="0">
            <a:off x="16061145" y="6295895"/>
            <a:ext cx="2226855" cy="848410"/>
          </a:xfrm>
          <a:prstGeom prst="rect">
            <a:avLst/>
          </a:prstGeom>
        </p:spPr>
        <p:txBody>
          <a:bodyPr anchor="t" rtlCol="false" tIns="0" lIns="0" bIns="0" rIns="0">
            <a:spAutoFit/>
          </a:bodyPr>
          <a:lstStyle/>
          <a:p>
            <a:pPr algn="ctr">
              <a:lnSpc>
                <a:spcPts val="3461"/>
              </a:lnSpc>
            </a:pPr>
            <a:r>
              <a:rPr lang="en-US" sz="2472">
                <a:solidFill>
                  <a:srgbClr val="000000"/>
                </a:solidFill>
                <a:latin typeface="League Spartan"/>
                <a:ea typeface="League Spartan"/>
                <a:cs typeface="League Spartan"/>
                <a:sym typeface="League Spartan"/>
              </a:rPr>
              <a:t>Acceleration, </a:t>
            </a:r>
          </a:p>
          <a:p>
            <a:pPr algn="ctr">
              <a:lnSpc>
                <a:spcPts val="3461"/>
              </a:lnSpc>
            </a:pPr>
            <a:r>
              <a:rPr lang="en-US" sz="2472">
                <a:solidFill>
                  <a:srgbClr val="000000"/>
                </a:solidFill>
                <a:latin typeface="League Spartan"/>
                <a:ea typeface="League Spartan"/>
                <a:cs typeface="League Spartan"/>
                <a:sym typeface="League Spartan"/>
              </a:rPr>
              <a:t>m/s/s</a:t>
            </a:r>
          </a:p>
        </p:txBody>
      </p:sp>
      <p:sp>
        <p:nvSpPr>
          <p:cNvPr name="TextBox 23" id="23"/>
          <p:cNvSpPr txBox="true"/>
          <p:nvPr/>
        </p:nvSpPr>
        <p:spPr>
          <a:xfrm rot="0">
            <a:off x="552314" y="2601858"/>
            <a:ext cx="11029030" cy="2407920"/>
          </a:xfrm>
          <a:prstGeom prst="rect">
            <a:avLst/>
          </a:prstGeom>
        </p:spPr>
        <p:txBody>
          <a:bodyPr anchor="t" rtlCol="false" tIns="0" lIns="0" bIns="0" rIns="0">
            <a:spAutoFit/>
          </a:bodyPr>
          <a:lstStyle/>
          <a:p>
            <a:pPr algn="ctr">
              <a:lnSpc>
                <a:spcPts val="4829"/>
              </a:lnSpc>
            </a:pPr>
            <a:r>
              <a:rPr lang="en-US" sz="3449">
                <a:solidFill>
                  <a:srgbClr val="12308A"/>
                </a:solidFill>
                <a:latin typeface="League Spartan"/>
                <a:ea typeface="League Spartan"/>
                <a:cs typeface="League Spartan"/>
                <a:sym typeface="League Spartan"/>
              </a:rPr>
              <a:t>Use the formula triangle to calculate what force (in newtons) will be applied when a sprinter weighing 80 kg accelerates out of the blocks at 8.5 m/s  </a:t>
            </a:r>
          </a:p>
        </p:txBody>
      </p:sp>
      <p:sp>
        <p:nvSpPr>
          <p:cNvPr name="TextBox 24" id="24"/>
          <p:cNvSpPr txBox="true"/>
          <p:nvPr/>
        </p:nvSpPr>
        <p:spPr>
          <a:xfrm rot="0">
            <a:off x="15892908" y="8567720"/>
            <a:ext cx="2199983" cy="1421155"/>
          </a:xfrm>
          <a:prstGeom prst="rect">
            <a:avLst/>
          </a:prstGeom>
        </p:spPr>
        <p:txBody>
          <a:bodyPr anchor="t" rtlCol="false" tIns="0" lIns="0" bIns="0" rIns="0">
            <a:spAutoFit/>
          </a:bodyPr>
          <a:lstStyle/>
          <a:p>
            <a:pPr algn="ctr">
              <a:lnSpc>
                <a:spcPts val="5745"/>
              </a:lnSpc>
            </a:pPr>
            <a:r>
              <a:rPr lang="en-US" sz="4103">
                <a:solidFill>
                  <a:srgbClr val="12308A"/>
                </a:solidFill>
                <a:latin typeface="League Spartan"/>
                <a:ea typeface="League Spartan"/>
                <a:cs typeface="League Spartan"/>
                <a:sym typeface="League Spartan"/>
              </a:rPr>
              <a:t>Booklet </a:t>
            </a:r>
          </a:p>
          <a:p>
            <a:pPr algn="ctr">
              <a:lnSpc>
                <a:spcPts val="5745"/>
              </a:lnSpc>
              <a:spcBef>
                <a:spcPct val="0"/>
              </a:spcBef>
            </a:pPr>
            <a:r>
              <a:rPr lang="en-US" sz="4103">
                <a:solidFill>
                  <a:srgbClr val="12308A"/>
                </a:solidFill>
                <a:latin typeface="League Spartan"/>
                <a:ea typeface="League Spartan"/>
                <a:cs typeface="League Spartan"/>
                <a:sym typeface="League Spartan"/>
              </a:rPr>
              <a:t>Page 4 </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E0DEDF"/>
        </a:solidFill>
      </p:bgPr>
    </p:bg>
    <p:spTree>
      <p:nvGrpSpPr>
        <p:cNvPr id="1" name=""/>
        <p:cNvGrpSpPr/>
        <p:nvPr/>
      </p:nvGrpSpPr>
      <p:grpSpPr>
        <a:xfrm>
          <a:off x="0" y="0"/>
          <a:ext cx="0" cy="0"/>
          <a:chOff x="0" y="0"/>
          <a:chExt cx="0" cy="0"/>
        </a:xfrm>
      </p:grpSpPr>
      <p:grpSp>
        <p:nvGrpSpPr>
          <p:cNvPr name="Group 2" id="2"/>
          <p:cNvGrpSpPr/>
          <p:nvPr/>
        </p:nvGrpSpPr>
        <p:grpSpPr>
          <a:xfrm rot="0">
            <a:off x="0" y="-27687"/>
            <a:ext cx="18288000" cy="1569705"/>
            <a:chOff x="0" y="0"/>
            <a:chExt cx="6186311" cy="530986"/>
          </a:xfrm>
        </p:grpSpPr>
        <p:sp>
          <p:nvSpPr>
            <p:cNvPr name="Freeform 3" id="3"/>
            <p:cNvSpPr/>
            <p:nvPr/>
          </p:nvSpPr>
          <p:spPr>
            <a:xfrm flipH="false" flipV="false" rot="0">
              <a:off x="0" y="0"/>
              <a:ext cx="6186311" cy="530986"/>
            </a:xfrm>
            <a:custGeom>
              <a:avLst/>
              <a:gdLst/>
              <a:ahLst/>
              <a:cxnLst/>
              <a:rect r="r" b="b" t="t" l="l"/>
              <a:pathLst>
                <a:path h="530986" w="6186311">
                  <a:moveTo>
                    <a:pt x="0" y="0"/>
                  </a:moveTo>
                  <a:lnTo>
                    <a:pt x="6186311" y="0"/>
                  </a:lnTo>
                  <a:lnTo>
                    <a:pt x="6186311" y="530986"/>
                  </a:lnTo>
                  <a:lnTo>
                    <a:pt x="0" y="530986"/>
                  </a:lnTo>
                  <a:close/>
                </a:path>
              </a:pathLst>
            </a:custGeom>
            <a:solidFill>
              <a:srgbClr val="12308A"/>
            </a:solidFill>
          </p:spPr>
        </p:sp>
      </p:grpSp>
      <p:grpSp>
        <p:nvGrpSpPr>
          <p:cNvPr name="Group 4" id="4"/>
          <p:cNvGrpSpPr>
            <a:grpSpLocks noChangeAspect="true"/>
          </p:cNvGrpSpPr>
          <p:nvPr/>
        </p:nvGrpSpPr>
        <p:grpSpPr>
          <a:xfrm rot="0">
            <a:off x="9728806" y="4181297"/>
            <a:ext cx="8204627" cy="4615045"/>
            <a:chOff x="0" y="0"/>
            <a:chExt cx="11289030" cy="6350000"/>
          </a:xfrm>
        </p:grpSpPr>
        <p:sp>
          <p:nvSpPr>
            <p:cNvPr name="Freeform 5" id="5"/>
            <p:cNvSpPr/>
            <p:nvPr/>
          </p:nvSpPr>
          <p:spPr>
            <a:xfrm flipH="false" flipV="false" rot="0">
              <a:off x="0" y="0"/>
              <a:ext cx="11287761" cy="6350000"/>
            </a:xfrm>
            <a:custGeom>
              <a:avLst/>
              <a:gdLst/>
              <a:ahLst/>
              <a:cxnLst/>
              <a:rect r="r" b="b" t="t" l="l"/>
              <a:pathLst>
                <a:path h="6350000" w="11287761">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2"/>
              <a:stretch>
                <a:fillRect l="0" t="-9116" r="0" b="-9116"/>
              </a:stretch>
            </a:blipFill>
          </p:spPr>
        </p:sp>
      </p:grpSp>
      <p:sp>
        <p:nvSpPr>
          <p:cNvPr name="TextBox 6" id="6"/>
          <p:cNvSpPr txBox="true"/>
          <p:nvPr/>
        </p:nvSpPr>
        <p:spPr>
          <a:xfrm rot="0">
            <a:off x="-3864974" y="257814"/>
            <a:ext cx="26017948" cy="1045209"/>
          </a:xfrm>
          <a:prstGeom prst="rect">
            <a:avLst/>
          </a:prstGeom>
        </p:spPr>
        <p:txBody>
          <a:bodyPr anchor="t" rtlCol="false" tIns="0" lIns="0" bIns="0" rIns="0">
            <a:spAutoFit/>
          </a:bodyPr>
          <a:lstStyle/>
          <a:p>
            <a:pPr algn="ctr">
              <a:lnSpc>
                <a:spcPts val="8540"/>
              </a:lnSpc>
              <a:spcBef>
                <a:spcPct val="0"/>
              </a:spcBef>
            </a:pPr>
            <a:r>
              <a:rPr lang="en-US" sz="6100">
                <a:solidFill>
                  <a:srgbClr val="E0DEDF"/>
                </a:solidFill>
                <a:latin typeface="League Spartan"/>
                <a:ea typeface="League Spartan"/>
                <a:cs typeface="League Spartan"/>
                <a:sym typeface="League Spartan"/>
              </a:rPr>
              <a:t>THIRD LAW- THE LAW OF ACTION/REACTION</a:t>
            </a:r>
          </a:p>
        </p:txBody>
      </p:sp>
      <p:sp>
        <p:nvSpPr>
          <p:cNvPr name="TextBox 7" id="7"/>
          <p:cNvSpPr txBox="true"/>
          <p:nvPr/>
        </p:nvSpPr>
        <p:spPr>
          <a:xfrm rot="0">
            <a:off x="4538395" y="1693549"/>
            <a:ext cx="9740354" cy="646339"/>
          </a:xfrm>
          <a:prstGeom prst="rect">
            <a:avLst/>
          </a:prstGeom>
        </p:spPr>
        <p:txBody>
          <a:bodyPr anchor="t" rtlCol="false" tIns="0" lIns="0" bIns="0" rIns="0">
            <a:spAutoFit/>
          </a:bodyPr>
          <a:lstStyle/>
          <a:p>
            <a:pPr algn="ctr">
              <a:lnSpc>
                <a:spcPts val="5325"/>
              </a:lnSpc>
              <a:spcBef>
                <a:spcPct val="0"/>
              </a:spcBef>
            </a:pPr>
            <a:r>
              <a:rPr lang="en-US" b="true" sz="3803">
                <a:solidFill>
                  <a:srgbClr val="12308A"/>
                </a:solidFill>
                <a:latin typeface="League Spartan"/>
                <a:ea typeface="League Spartan"/>
                <a:cs typeface="League Spartan"/>
                <a:sym typeface="League Spartan"/>
              </a:rPr>
              <a:t>Newton's Third Law of Motion States:  </a:t>
            </a:r>
          </a:p>
        </p:txBody>
      </p:sp>
      <p:sp>
        <p:nvSpPr>
          <p:cNvPr name="Freeform 8" id="8"/>
          <p:cNvSpPr/>
          <p:nvPr/>
        </p:nvSpPr>
        <p:spPr>
          <a:xfrm flipH="false" flipV="false" rot="5400000">
            <a:off x="11948378" y="4712995"/>
            <a:ext cx="2192570" cy="1129174"/>
          </a:xfrm>
          <a:custGeom>
            <a:avLst/>
            <a:gdLst/>
            <a:ahLst/>
            <a:cxnLst/>
            <a:rect r="r" b="b" t="t" l="l"/>
            <a:pathLst>
              <a:path h="1129174" w="2192570">
                <a:moveTo>
                  <a:pt x="0" y="0"/>
                </a:moveTo>
                <a:lnTo>
                  <a:pt x="2192570" y="0"/>
                </a:lnTo>
                <a:lnTo>
                  <a:pt x="2192570" y="1129174"/>
                </a:lnTo>
                <a:lnTo>
                  <a:pt x="0" y="112917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false" flipV="false" rot="-5400000">
            <a:off x="13832242" y="4712995"/>
            <a:ext cx="2192570" cy="1129174"/>
          </a:xfrm>
          <a:custGeom>
            <a:avLst/>
            <a:gdLst/>
            <a:ahLst/>
            <a:cxnLst/>
            <a:rect r="r" b="b" t="t" l="l"/>
            <a:pathLst>
              <a:path h="1129174" w="2192570">
                <a:moveTo>
                  <a:pt x="0" y="0"/>
                </a:moveTo>
                <a:lnTo>
                  <a:pt x="2192570" y="0"/>
                </a:lnTo>
                <a:lnTo>
                  <a:pt x="2192570" y="1129174"/>
                </a:lnTo>
                <a:lnTo>
                  <a:pt x="0" y="112917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0" id="10"/>
          <p:cNvSpPr txBox="true"/>
          <p:nvPr/>
        </p:nvSpPr>
        <p:spPr>
          <a:xfrm rot="0">
            <a:off x="435397" y="2662377"/>
            <a:ext cx="17283335" cy="669834"/>
          </a:xfrm>
          <a:prstGeom prst="rect">
            <a:avLst/>
          </a:prstGeom>
        </p:spPr>
        <p:txBody>
          <a:bodyPr anchor="t" rtlCol="false" tIns="0" lIns="0" bIns="0" rIns="0">
            <a:spAutoFit/>
          </a:bodyPr>
          <a:lstStyle/>
          <a:p>
            <a:pPr algn="ctr">
              <a:lnSpc>
                <a:spcPts val="5605"/>
              </a:lnSpc>
              <a:spcBef>
                <a:spcPct val="0"/>
              </a:spcBef>
            </a:pPr>
            <a:r>
              <a:rPr lang="en-US" b="true" sz="4003">
                <a:solidFill>
                  <a:srgbClr val="000000"/>
                </a:solidFill>
                <a:latin typeface="League Spartan"/>
                <a:ea typeface="League Spartan"/>
                <a:cs typeface="League Spartan"/>
                <a:sym typeface="League Spartan"/>
              </a:rPr>
              <a:t> </a:t>
            </a:r>
            <a:r>
              <a:rPr lang="en-US" b="true" sz="4003">
                <a:solidFill>
                  <a:srgbClr val="12308A"/>
                </a:solidFill>
                <a:latin typeface="League Spartan"/>
                <a:ea typeface="League Spartan"/>
                <a:cs typeface="League Spartan"/>
                <a:sym typeface="League Spartan"/>
              </a:rPr>
              <a:t>‘for every action (</a:t>
            </a:r>
            <a:r>
              <a:rPr lang="en-US" b="true" sz="4003">
                <a:solidFill>
                  <a:srgbClr val="000000"/>
                </a:solidFill>
                <a:latin typeface="League Spartan"/>
                <a:ea typeface="League Spartan"/>
                <a:cs typeface="League Spartan"/>
                <a:sym typeface="League Spartan"/>
              </a:rPr>
              <a:t>force</a:t>
            </a:r>
            <a:r>
              <a:rPr lang="en-US" b="true" sz="4003">
                <a:solidFill>
                  <a:srgbClr val="12308A"/>
                </a:solidFill>
                <a:latin typeface="League Spartan"/>
                <a:ea typeface="League Spartan"/>
                <a:cs typeface="League Spartan"/>
                <a:sym typeface="League Spartan"/>
              </a:rPr>
              <a:t>) there is an </a:t>
            </a:r>
            <a:r>
              <a:rPr lang="en-US" b="true" sz="4003">
                <a:solidFill>
                  <a:srgbClr val="000000"/>
                </a:solidFill>
                <a:latin typeface="League Spartan"/>
                <a:ea typeface="League Spartan"/>
                <a:cs typeface="League Spartan"/>
                <a:sym typeface="League Spartan"/>
              </a:rPr>
              <a:t>equal</a:t>
            </a:r>
            <a:r>
              <a:rPr lang="en-US" b="true" sz="4003">
                <a:solidFill>
                  <a:srgbClr val="12308A"/>
                </a:solidFill>
                <a:latin typeface="League Spartan"/>
                <a:ea typeface="League Spartan"/>
                <a:cs typeface="League Spartan"/>
                <a:sym typeface="League Spartan"/>
              </a:rPr>
              <a:t> and </a:t>
            </a:r>
            <a:r>
              <a:rPr lang="en-US" b="true" sz="4003">
                <a:solidFill>
                  <a:srgbClr val="000000"/>
                </a:solidFill>
                <a:latin typeface="League Spartan"/>
                <a:ea typeface="League Spartan"/>
                <a:cs typeface="League Spartan"/>
                <a:sym typeface="League Spartan"/>
              </a:rPr>
              <a:t>opposite</a:t>
            </a:r>
            <a:r>
              <a:rPr lang="en-US" b="true" sz="4003">
                <a:solidFill>
                  <a:srgbClr val="12308A"/>
                </a:solidFill>
                <a:latin typeface="League Spartan"/>
                <a:ea typeface="League Spartan"/>
                <a:cs typeface="League Spartan"/>
                <a:sym typeface="League Spartan"/>
              </a:rPr>
              <a:t> reaction’</a:t>
            </a:r>
          </a:p>
        </p:txBody>
      </p:sp>
      <p:sp>
        <p:nvSpPr>
          <p:cNvPr name="TextBox 11" id="11"/>
          <p:cNvSpPr txBox="true"/>
          <p:nvPr/>
        </p:nvSpPr>
        <p:spPr>
          <a:xfrm rot="0">
            <a:off x="435397" y="3946323"/>
            <a:ext cx="8205995" cy="5877510"/>
          </a:xfrm>
          <a:prstGeom prst="rect">
            <a:avLst/>
          </a:prstGeom>
        </p:spPr>
        <p:txBody>
          <a:bodyPr anchor="t" rtlCol="false" tIns="0" lIns="0" bIns="0" rIns="0">
            <a:spAutoFit/>
          </a:bodyPr>
          <a:lstStyle/>
          <a:p>
            <a:pPr algn="ctr">
              <a:lnSpc>
                <a:spcPts val="4692"/>
              </a:lnSpc>
            </a:pPr>
            <a:r>
              <a:rPr lang="en-US" sz="3351">
                <a:solidFill>
                  <a:srgbClr val="12308A"/>
                </a:solidFill>
                <a:latin typeface="League Spartan"/>
                <a:ea typeface="League Spartan"/>
                <a:cs typeface="League Spartan"/>
                <a:sym typeface="League Spartan"/>
              </a:rPr>
              <a:t>Once again consider the swimmer standing on the blocks. </a:t>
            </a:r>
          </a:p>
          <a:p>
            <a:pPr algn="ctr">
              <a:lnSpc>
                <a:spcPts val="4692"/>
              </a:lnSpc>
            </a:pPr>
          </a:p>
          <a:p>
            <a:pPr algn="ctr">
              <a:lnSpc>
                <a:spcPts val="4692"/>
              </a:lnSpc>
            </a:pPr>
            <a:r>
              <a:rPr lang="en-US" sz="3351">
                <a:solidFill>
                  <a:srgbClr val="12308A"/>
                </a:solidFill>
                <a:latin typeface="League Spartan"/>
                <a:ea typeface="League Spartan"/>
                <a:cs typeface="League Spartan"/>
                <a:sym typeface="League Spartan"/>
              </a:rPr>
              <a:t>To generate force for their initial movement they push back very hard into the block.</a:t>
            </a:r>
          </a:p>
          <a:p>
            <a:pPr algn="ctr">
              <a:lnSpc>
                <a:spcPts val="4692"/>
              </a:lnSpc>
            </a:pPr>
          </a:p>
          <a:p>
            <a:pPr algn="ctr">
              <a:lnSpc>
                <a:spcPts val="4692"/>
              </a:lnSpc>
            </a:pPr>
            <a:r>
              <a:rPr lang="en-US" sz="3351">
                <a:solidFill>
                  <a:srgbClr val="12308A"/>
                </a:solidFill>
                <a:latin typeface="League Spartan"/>
                <a:ea typeface="League Spartan"/>
                <a:cs typeface="League Spartan"/>
                <a:sym typeface="League Spartan"/>
              </a:rPr>
              <a:t>The block also pushes back a force against the swimmer '</a:t>
            </a:r>
            <a:r>
              <a:rPr lang="en-US" sz="3351">
                <a:solidFill>
                  <a:srgbClr val="000000"/>
                </a:solidFill>
                <a:latin typeface="League Spartan"/>
                <a:ea typeface="League Spartan"/>
                <a:cs typeface="League Spartan"/>
                <a:sym typeface="League Spartan"/>
              </a:rPr>
              <a:t>equal</a:t>
            </a:r>
            <a:r>
              <a:rPr lang="en-US" sz="3351">
                <a:solidFill>
                  <a:srgbClr val="12308A"/>
                </a:solidFill>
                <a:latin typeface="League Spartan"/>
                <a:ea typeface="League Spartan"/>
                <a:cs typeface="League Spartan"/>
                <a:sym typeface="League Spartan"/>
              </a:rPr>
              <a:t>' in size, and '</a:t>
            </a:r>
            <a:r>
              <a:rPr lang="en-US" sz="3351">
                <a:solidFill>
                  <a:srgbClr val="000000"/>
                </a:solidFill>
                <a:latin typeface="League Spartan"/>
                <a:ea typeface="League Spartan"/>
                <a:cs typeface="League Spartan"/>
                <a:sym typeface="League Spartan"/>
              </a:rPr>
              <a:t>opposite</a:t>
            </a:r>
            <a:r>
              <a:rPr lang="en-US" sz="3351">
                <a:solidFill>
                  <a:srgbClr val="12308A"/>
                </a:solidFill>
                <a:latin typeface="League Spartan"/>
                <a:ea typeface="League Spartan"/>
                <a:cs typeface="League Spartan"/>
                <a:sym typeface="League Spartan"/>
              </a:rPr>
              <a:t>' in direction. </a:t>
            </a:r>
          </a:p>
        </p:txBody>
      </p:sp>
      <p:sp>
        <p:nvSpPr>
          <p:cNvPr name="TextBox 12" id="12"/>
          <p:cNvSpPr txBox="true"/>
          <p:nvPr/>
        </p:nvSpPr>
        <p:spPr>
          <a:xfrm rot="0">
            <a:off x="9623227" y="9254238"/>
            <a:ext cx="8310206" cy="1082040"/>
          </a:xfrm>
          <a:prstGeom prst="rect">
            <a:avLst/>
          </a:prstGeom>
        </p:spPr>
        <p:txBody>
          <a:bodyPr anchor="t" rtlCol="false" tIns="0" lIns="0" bIns="0" rIns="0">
            <a:spAutoFit/>
          </a:bodyPr>
          <a:lstStyle/>
          <a:p>
            <a:pPr algn="ctr">
              <a:lnSpc>
                <a:spcPts val="4409"/>
              </a:lnSpc>
            </a:pPr>
            <a:r>
              <a:rPr lang="en-US" sz="3150">
                <a:solidFill>
                  <a:srgbClr val="12308A"/>
                </a:solidFill>
                <a:latin typeface="League Spartan"/>
                <a:ea typeface="League Spartan"/>
                <a:cs typeface="League Spartan"/>
                <a:sym typeface="League Spartan"/>
              </a:rPr>
              <a:t>This allows the swimmer to dive into the water.</a:t>
            </a:r>
          </a:p>
        </p:txBody>
      </p:sp>
      <p:sp>
        <p:nvSpPr>
          <p:cNvPr name="Freeform 13" id="13"/>
          <p:cNvSpPr/>
          <p:nvPr/>
        </p:nvSpPr>
        <p:spPr>
          <a:xfrm flipH="false" flipV="false" rot="-10201935">
            <a:off x="7904408" y="9217383"/>
            <a:ext cx="1473968" cy="683553"/>
          </a:xfrm>
          <a:custGeom>
            <a:avLst/>
            <a:gdLst/>
            <a:ahLst/>
            <a:cxnLst/>
            <a:rect r="r" b="b" t="t" l="l"/>
            <a:pathLst>
              <a:path h="683553" w="1473968">
                <a:moveTo>
                  <a:pt x="0" y="0"/>
                </a:moveTo>
                <a:lnTo>
                  <a:pt x="1473969" y="0"/>
                </a:lnTo>
                <a:lnTo>
                  <a:pt x="1473969" y="683553"/>
                </a:lnTo>
                <a:lnTo>
                  <a:pt x="0" y="68355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E0DEDF"/>
        </a:solidFill>
      </p:bgPr>
    </p:bg>
    <p:spTree>
      <p:nvGrpSpPr>
        <p:cNvPr id="1" name=""/>
        <p:cNvGrpSpPr/>
        <p:nvPr/>
      </p:nvGrpSpPr>
      <p:grpSpPr>
        <a:xfrm>
          <a:off x="0" y="0"/>
          <a:ext cx="0" cy="0"/>
          <a:chOff x="0" y="0"/>
          <a:chExt cx="0" cy="0"/>
        </a:xfrm>
      </p:grpSpPr>
      <p:grpSp>
        <p:nvGrpSpPr>
          <p:cNvPr name="Group 2" id="2"/>
          <p:cNvGrpSpPr/>
          <p:nvPr/>
        </p:nvGrpSpPr>
        <p:grpSpPr>
          <a:xfrm rot="0">
            <a:off x="0" y="-27687"/>
            <a:ext cx="18288000" cy="1569705"/>
            <a:chOff x="0" y="0"/>
            <a:chExt cx="6186311" cy="530986"/>
          </a:xfrm>
        </p:grpSpPr>
        <p:sp>
          <p:nvSpPr>
            <p:cNvPr name="Freeform 3" id="3"/>
            <p:cNvSpPr/>
            <p:nvPr/>
          </p:nvSpPr>
          <p:spPr>
            <a:xfrm flipH="false" flipV="false" rot="0">
              <a:off x="0" y="0"/>
              <a:ext cx="6186311" cy="530986"/>
            </a:xfrm>
            <a:custGeom>
              <a:avLst/>
              <a:gdLst/>
              <a:ahLst/>
              <a:cxnLst/>
              <a:rect r="r" b="b" t="t" l="l"/>
              <a:pathLst>
                <a:path h="530986" w="6186311">
                  <a:moveTo>
                    <a:pt x="0" y="0"/>
                  </a:moveTo>
                  <a:lnTo>
                    <a:pt x="6186311" y="0"/>
                  </a:lnTo>
                  <a:lnTo>
                    <a:pt x="6186311" y="530986"/>
                  </a:lnTo>
                  <a:lnTo>
                    <a:pt x="0" y="530986"/>
                  </a:lnTo>
                  <a:close/>
                </a:path>
              </a:pathLst>
            </a:custGeom>
            <a:solidFill>
              <a:srgbClr val="12308A"/>
            </a:solidFill>
          </p:spPr>
        </p:sp>
      </p:grpSp>
      <p:grpSp>
        <p:nvGrpSpPr>
          <p:cNvPr name="Group 4" id="4"/>
          <p:cNvGrpSpPr>
            <a:grpSpLocks noChangeAspect="true"/>
          </p:cNvGrpSpPr>
          <p:nvPr/>
        </p:nvGrpSpPr>
        <p:grpSpPr>
          <a:xfrm rot="0">
            <a:off x="346445" y="2933361"/>
            <a:ext cx="7505376" cy="4221721"/>
            <a:chOff x="0" y="0"/>
            <a:chExt cx="11289030" cy="6350000"/>
          </a:xfrm>
        </p:grpSpPr>
        <p:sp>
          <p:nvSpPr>
            <p:cNvPr name="Freeform 5" id="5"/>
            <p:cNvSpPr/>
            <p:nvPr/>
          </p:nvSpPr>
          <p:spPr>
            <a:xfrm flipH="false" flipV="false" rot="0">
              <a:off x="0" y="0"/>
              <a:ext cx="11287761" cy="6350000"/>
            </a:xfrm>
            <a:custGeom>
              <a:avLst/>
              <a:gdLst/>
              <a:ahLst/>
              <a:cxnLst/>
              <a:rect r="r" b="b" t="t" l="l"/>
              <a:pathLst>
                <a:path h="6350000" w="11287761">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2"/>
              <a:stretch>
                <a:fillRect l="0" t="-9283" r="0" b="-9283"/>
              </a:stretch>
            </a:blipFill>
          </p:spPr>
        </p:sp>
      </p:grpSp>
      <p:sp>
        <p:nvSpPr>
          <p:cNvPr name="TextBox 6" id="6"/>
          <p:cNvSpPr txBox="true"/>
          <p:nvPr/>
        </p:nvSpPr>
        <p:spPr>
          <a:xfrm rot="0">
            <a:off x="-3864974" y="267898"/>
            <a:ext cx="26017948" cy="1045209"/>
          </a:xfrm>
          <a:prstGeom prst="rect">
            <a:avLst/>
          </a:prstGeom>
        </p:spPr>
        <p:txBody>
          <a:bodyPr anchor="t" rtlCol="false" tIns="0" lIns="0" bIns="0" rIns="0">
            <a:spAutoFit/>
          </a:bodyPr>
          <a:lstStyle/>
          <a:p>
            <a:pPr algn="ctr">
              <a:lnSpc>
                <a:spcPts val="8540"/>
              </a:lnSpc>
              <a:spcBef>
                <a:spcPct val="0"/>
              </a:spcBef>
            </a:pPr>
            <a:r>
              <a:rPr lang="en-US" sz="6100">
                <a:solidFill>
                  <a:srgbClr val="E0DEDF"/>
                </a:solidFill>
                <a:latin typeface="League Spartan"/>
                <a:ea typeface="League Spartan"/>
                <a:cs typeface="League Spartan"/>
                <a:sym typeface="League Spartan"/>
              </a:rPr>
              <a:t>THIRD LAW- THE LAW OF ACTION/REACTION</a:t>
            </a:r>
          </a:p>
        </p:txBody>
      </p:sp>
      <p:sp>
        <p:nvSpPr>
          <p:cNvPr name="TextBox 7" id="7"/>
          <p:cNvSpPr txBox="true"/>
          <p:nvPr/>
        </p:nvSpPr>
        <p:spPr>
          <a:xfrm rot="0">
            <a:off x="8301191" y="2135364"/>
            <a:ext cx="8958109" cy="5501640"/>
          </a:xfrm>
          <a:prstGeom prst="rect">
            <a:avLst/>
          </a:prstGeom>
        </p:spPr>
        <p:txBody>
          <a:bodyPr anchor="t" rtlCol="false" tIns="0" lIns="0" bIns="0" rIns="0">
            <a:spAutoFit/>
          </a:bodyPr>
          <a:lstStyle/>
          <a:p>
            <a:pPr algn="ctr">
              <a:lnSpc>
                <a:spcPts val="4409"/>
              </a:lnSpc>
            </a:pPr>
            <a:r>
              <a:rPr lang="en-US" sz="3150">
                <a:solidFill>
                  <a:srgbClr val="12308A"/>
                </a:solidFill>
                <a:latin typeface="League Spartan"/>
                <a:ea typeface="League Spartan"/>
                <a:cs typeface="League Spartan"/>
                <a:sym typeface="League Spartan"/>
              </a:rPr>
              <a:t>Now the athlete is in the water they begin to swim. Newton's Third Law still applies: </a:t>
            </a:r>
          </a:p>
          <a:p>
            <a:pPr algn="ctr">
              <a:lnSpc>
                <a:spcPts val="4409"/>
              </a:lnSpc>
            </a:pPr>
          </a:p>
          <a:p>
            <a:pPr algn="ctr">
              <a:lnSpc>
                <a:spcPts val="4409"/>
              </a:lnSpc>
            </a:pPr>
            <a:r>
              <a:rPr lang="en-US" sz="3150">
                <a:solidFill>
                  <a:srgbClr val="FF1616"/>
                </a:solidFill>
                <a:latin typeface="League Spartan"/>
                <a:ea typeface="League Spartan"/>
                <a:cs typeface="League Spartan"/>
                <a:sym typeface="League Spartan"/>
              </a:rPr>
              <a:t>Action</a:t>
            </a:r>
            <a:r>
              <a:rPr lang="en-US" sz="3150">
                <a:solidFill>
                  <a:srgbClr val="12308A"/>
                </a:solidFill>
                <a:latin typeface="League Spartan"/>
                <a:ea typeface="League Spartan"/>
                <a:cs typeface="League Spartan"/>
                <a:sym typeface="League Spartan"/>
              </a:rPr>
              <a:t>- Drawing back their hand in the water </a:t>
            </a:r>
          </a:p>
          <a:p>
            <a:pPr algn="ctr">
              <a:lnSpc>
                <a:spcPts val="4409"/>
              </a:lnSpc>
            </a:pPr>
          </a:p>
          <a:p>
            <a:pPr algn="ctr">
              <a:lnSpc>
                <a:spcPts val="4409"/>
              </a:lnSpc>
            </a:pPr>
            <a:r>
              <a:rPr lang="en-US" sz="3150">
                <a:solidFill>
                  <a:srgbClr val="FF1616"/>
                </a:solidFill>
                <a:latin typeface="League Spartan"/>
                <a:ea typeface="League Spartan"/>
                <a:cs typeface="League Spartan"/>
                <a:sym typeface="League Spartan"/>
              </a:rPr>
              <a:t>Reaction</a:t>
            </a:r>
            <a:r>
              <a:rPr lang="en-US" sz="3150">
                <a:solidFill>
                  <a:srgbClr val="12308A"/>
                </a:solidFill>
                <a:latin typeface="League Spartan"/>
                <a:ea typeface="League Spartan"/>
                <a:cs typeface="League Spartan"/>
                <a:sym typeface="League Spartan"/>
              </a:rPr>
              <a:t>- The water pushing against the swimmer </a:t>
            </a:r>
          </a:p>
          <a:p>
            <a:pPr algn="ctr">
              <a:lnSpc>
                <a:spcPts val="4409"/>
              </a:lnSpc>
            </a:pPr>
          </a:p>
          <a:p>
            <a:pPr algn="ctr">
              <a:lnSpc>
                <a:spcPts val="4409"/>
              </a:lnSpc>
            </a:pPr>
            <a:r>
              <a:rPr lang="en-US" sz="3150">
                <a:solidFill>
                  <a:srgbClr val="12308A"/>
                </a:solidFill>
                <a:latin typeface="League Spartan"/>
                <a:ea typeface="League Spartan"/>
                <a:cs typeface="League Spartan"/>
                <a:sym typeface="League Spartan"/>
              </a:rPr>
              <a:t>Result- Swimmer is pushed forwards </a:t>
            </a:r>
          </a:p>
        </p:txBody>
      </p:sp>
      <p:grpSp>
        <p:nvGrpSpPr>
          <p:cNvPr name="Group 8" id="8"/>
          <p:cNvGrpSpPr/>
          <p:nvPr/>
        </p:nvGrpSpPr>
        <p:grpSpPr>
          <a:xfrm rot="0">
            <a:off x="15246393" y="7340993"/>
            <a:ext cx="5144013" cy="5144013"/>
            <a:chOff x="0" y="0"/>
            <a:chExt cx="6350000" cy="6350000"/>
          </a:xfrm>
        </p:grpSpPr>
        <p:sp>
          <p:nvSpPr>
            <p:cNvPr name="Freeform 9" id="9"/>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9353"/>
            </a:solidFill>
          </p:spPr>
        </p:sp>
      </p:grpSp>
      <p:sp>
        <p:nvSpPr>
          <p:cNvPr name="TextBox 10" id="10"/>
          <p:cNvSpPr txBox="true"/>
          <p:nvPr/>
        </p:nvSpPr>
        <p:spPr>
          <a:xfrm rot="0">
            <a:off x="15892908" y="8567720"/>
            <a:ext cx="2199983" cy="1421155"/>
          </a:xfrm>
          <a:prstGeom prst="rect">
            <a:avLst/>
          </a:prstGeom>
        </p:spPr>
        <p:txBody>
          <a:bodyPr anchor="t" rtlCol="false" tIns="0" lIns="0" bIns="0" rIns="0">
            <a:spAutoFit/>
          </a:bodyPr>
          <a:lstStyle/>
          <a:p>
            <a:pPr algn="ctr">
              <a:lnSpc>
                <a:spcPts val="5745"/>
              </a:lnSpc>
            </a:pPr>
            <a:r>
              <a:rPr lang="en-US" sz="4103">
                <a:solidFill>
                  <a:srgbClr val="12308A"/>
                </a:solidFill>
                <a:latin typeface="League Spartan"/>
                <a:ea typeface="League Spartan"/>
                <a:cs typeface="League Spartan"/>
                <a:sym typeface="League Spartan"/>
              </a:rPr>
              <a:t>Booklet </a:t>
            </a:r>
          </a:p>
          <a:p>
            <a:pPr algn="ctr">
              <a:lnSpc>
                <a:spcPts val="5745"/>
              </a:lnSpc>
              <a:spcBef>
                <a:spcPct val="0"/>
              </a:spcBef>
            </a:pPr>
            <a:r>
              <a:rPr lang="en-US" sz="4103">
                <a:solidFill>
                  <a:srgbClr val="12308A"/>
                </a:solidFill>
                <a:latin typeface="League Spartan"/>
                <a:ea typeface="League Spartan"/>
                <a:cs typeface="League Spartan"/>
                <a:sym typeface="League Spartan"/>
              </a:rPr>
              <a:t>Page 5 </a:t>
            </a:r>
          </a:p>
        </p:txBody>
      </p:sp>
      <p:sp>
        <p:nvSpPr>
          <p:cNvPr name="TextBox 11" id="11"/>
          <p:cNvSpPr txBox="true"/>
          <p:nvPr/>
        </p:nvSpPr>
        <p:spPr>
          <a:xfrm rot="0">
            <a:off x="731906" y="7875595"/>
            <a:ext cx="13790002" cy="2113280"/>
          </a:xfrm>
          <a:prstGeom prst="rect">
            <a:avLst/>
          </a:prstGeom>
        </p:spPr>
        <p:txBody>
          <a:bodyPr anchor="t" rtlCol="false" tIns="0" lIns="0" bIns="0" rIns="0">
            <a:spAutoFit/>
          </a:bodyPr>
          <a:lstStyle/>
          <a:p>
            <a:pPr algn="ctr">
              <a:lnSpc>
                <a:spcPts val="4270"/>
              </a:lnSpc>
            </a:pPr>
            <a:r>
              <a:rPr lang="en-US" sz="3050">
                <a:solidFill>
                  <a:srgbClr val="12308A"/>
                </a:solidFill>
                <a:latin typeface="League Spartan"/>
                <a:ea typeface="League Spartan"/>
                <a:cs typeface="League Spartan"/>
                <a:sym typeface="League Spartan"/>
              </a:rPr>
              <a:t>Using Newton’s Third law of Motion, discuss how:</a:t>
            </a:r>
          </a:p>
          <a:p>
            <a:pPr algn="ctr">
              <a:lnSpc>
                <a:spcPts val="4270"/>
              </a:lnSpc>
            </a:pPr>
            <a:r>
              <a:rPr lang="en-US" sz="3050">
                <a:solidFill>
                  <a:srgbClr val="12308A"/>
                </a:solidFill>
                <a:latin typeface="League Spartan"/>
                <a:ea typeface="League Spartan"/>
                <a:cs typeface="League Spartan"/>
                <a:sym typeface="League Spartan"/>
              </a:rPr>
              <a:t>a) A 100m sprinter generates acceleration from the start line</a:t>
            </a:r>
          </a:p>
          <a:p>
            <a:pPr algn="ctr">
              <a:lnSpc>
                <a:spcPts val="4270"/>
              </a:lnSpc>
            </a:pPr>
            <a:r>
              <a:rPr lang="en-US" sz="3050">
                <a:solidFill>
                  <a:srgbClr val="12308A"/>
                </a:solidFill>
                <a:latin typeface="League Spartan"/>
                <a:ea typeface="League Spartan"/>
                <a:cs typeface="League Spartan"/>
                <a:sym typeface="League Spartan"/>
              </a:rPr>
              <a:t>b) A tennis player produces a powerful forehand shot</a:t>
            </a:r>
          </a:p>
          <a:p>
            <a:pPr algn="ctr">
              <a:lnSpc>
                <a:spcPts val="4270"/>
              </a:lnSpc>
            </a:pP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E0DEDF"/>
        </a:solidFill>
      </p:bgPr>
    </p:bg>
    <p:spTree>
      <p:nvGrpSpPr>
        <p:cNvPr id="1" name=""/>
        <p:cNvGrpSpPr/>
        <p:nvPr/>
      </p:nvGrpSpPr>
      <p:grpSpPr>
        <a:xfrm>
          <a:off x="0" y="0"/>
          <a:ext cx="0" cy="0"/>
          <a:chOff x="0" y="0"/>
          <a:chExt cx="0" cy="0"/>
        </a:xfrm>
      </p:grpSpPr>
      <p:grpSp>
        <p:nvGrpSpPr>
          <p:cNvPr name="Group 2" id="2"/>
          <p:cNvGrpSpPr/>
          <p:nvPr/>
        </p:nvGrpSpPr>
        <p:grpSpPr>
          <a:xfrm rot="0">
            <a:off x="0" y="-27687"/>
            <a:ext cx="18288000" cy="1569705"/>
            <a:chOff x="0" y="0"/>
            <a:chExt cx="6186311" cy="530986"/>
          </a:xfrm>
        </p:grpSpPr>
        <p:sp>
          <p:nvSpPr>
            <p:cNvPr name="Freeform 3" id="3"/>
            <p:cNvSpPr/>
            <p:nvPr/>
          </p:nvSpPr>
          <p:spPr>
            <a:xfrm flipH="false" flipV="false" rot="0">
              <a:off x="0" y="0"/>
              <a:ext cx="6186311" cy="530986"/>
            </a:xfrm>
            <a:custGeom>
              <a:avLst/>
              <a:gdLst/>
              <a:ahLst/>
              <a:cxnLst/>
              <a:rect r="r" b="b" t="t" l="l"/>
              <a:pathLst>
                <a:path h="530986" w="6186311">
                  <a:moveTo>
                    <a:pt x="0" y="0"/>
                  </a:moveTo>
                  <a:lnTo>
                    <a:pt x="6186311" y="0"/>
                  </a:lnTo>
                  <a:lnTo>
                    <a:pt x="6186311" y="530986"/>
                  </a:lnTo>
                  <a:lnTo>
                    <a:pt x="0" y="530986"/>
                  </a:lnTo>
                  <a:close/>
                </a:path>
              </a:pathLst>
            </a:custGeom>
            <a:solidFill>
              <a:srgbClr val="12308A"/>
            </a:solidFill>
          </p:spPr>
        </p:sp>
      </p:grpSp>
      <p:sp>
        <p:nvSpPr>
          <p:cNvPr name="TextBox 4" id="4"/>
          <p:cNvSpPr txBox="true"/>
          <p:nvPr/>
        </p:nvSpPr>
        <p:spPr>
          <a:xfrm rot="0">
            <a:off x="-3864974" y="307006"/>
            <a:ext cx="26017948" cy="1045209"/>
          </a:xfrm>
          <a:prstGeom prst="rect">
            <a:avLst/>
          </a:prstGeom>
        </p:spPr>
        <p:txBody>
          <a:bodyPr anchor="t" rtlCol="false" tIns="0" lIns="0" bIns="0" rIns="0">
            <a:spAutoFit/>
          </a:bodyPr>
          <a:lstStyle/>
          <a:p>
            <a:pPr algn="ctr">
              <a:lnSpc>
                <a:spcPts val="8540"/>
              </a:lnSpc>
              <a:spcBef>
                <a:spcPct val="0"/>
              </a:spcBef>
            </a:pPr>
            <a:r>
              <a:rPr lang="en-US" sz="6100">
                <a:solidFill>
                  <a:srgbClr val="E0DEDF"/>
                </a:solidFill>
                <a:latin typeface="League Spartan"/>
                <a:ea typeface="League Spartan"/>
                <a:cs typeface="League Spartan"/>
                <a:sym typeface="League Spartan"/>
              </a:rPr>
              <a:t>SCALARS &amp; EQUATIONS </a:t>
            </a:r>
          </a:p>
        </p:txBody>
      </p:sp>
      <p:grpSp>
        <p:nvGrpSpPr>
          <p:cNvPr name="Group 5" id="5"/>
          <p:cNvGrpSpPr>
            <a:grpSpLocks noChangeAspect="true"/>
          </p:cNvGrpSpPr>
          <p:nvPr/>
        </p:nvGrpSpPr>
        <p:grpSpPr>
          <a:xfrm rot="0">
            <a:off x="104431" y="3289333"/>
            <a:ext cx="5561409" cy="5446000"/>
            <a:chOff x="-72390" y="7620"/>
            <a:chExt cx="6487160" cy="6352540"/>
          </a:xfrm>
        </p:grpSpPr>
        <p:sp>
          <p:nvSpPr>
            <p:cNvPr name="Freeform 6" id="6"/>
            <p:cNvSpPr/>
            <p:nvPr/>
          </p:nvSpPr>
          <p:spPr>
            <a:xfrm flipH="false" flipV="false" rot="0">
              <a:off x="-72390" y="7620"/>
              <a:ext cx="6487160" cy="6352540"/>
            </a:xfrm>
            <a:custGeom>
              <a:avLst/>
              <a:gdLst/>
              <a:ahLst/>
              <a:cxnLst/>
              <a:rect r="r" b="b" t="t" l="l"/>
              <a:pathLst>
                <a:path h="6352540" w="648716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FF1616"/>
            </a:solidFill>
          </p:spPr>
        </p:sp>
      </p:grpSp>
      <p:sp>
        <p:nvSpPr>
          <p:cNvPr name="TextBox 7" id="7"/>
          <p:cNvSpPr txBox="true"/>
          <p:nvPr/>
        </p:nvSpPr>
        <p:spPr>
          <a:xfrm rot="0">
            <a:off x="859594" y="4393426"/>
            <a:ext cx="4051082" cy="3180664"/>
          </a:xfrm>
          <a:prstGeom prst="rect">
            <a:avLst/>
          </a:prstGeom>
        </p:spPr>
        <p:txBody>
          <a:bodyPr anchor="t" rtlCol="false" tIns="0" lIns="0" bIns="0" rIns="0">
            <a:spAutoFit/>
          </a:bodyPr>
          <a:lstStyle/>
          <a:p>
            <a:pPr algn="ctr">
              <a:lnSpc>
                <a:spcPts val="4258"/>
              </a:lnSpc>
            </a:pPr>
            <a:r>
              <a:rPr lang="en-US" b="true" sz="3041">
                <a:solidFill>
                  <a:srgbClr val="F8FCFE"/>
                </a:solidFill>
                <a:latin typeface="League Spartan"/>
                <a:ea typeface="League Spartan"/>
                <a:cs typeface="League Spartan"/>
                <a:sym typeface="League Spartan"/>
              </a:rPr>
              <a:t>A scalar quantity describes a measurement in size or magnitude without taking  into account direction.   </a:t>
            </a:r>
          </a:p>
        </p:txBody>
      </p:sp>
      <p:grpSp>
        <p:nvGrpSpPr>
          <p:cNvPr name="Group 8" id="8"/>
          <p:cNvGrpSpPr/>
          <p:nvPr/>
        </p:nvGrpSpPr>
        <p:grpSpPr>
          <a:xfrm rot="0">
            <a:off x="13767200" y="2038016"/>
            <a:ext cx="4404185" cy="3853662"/>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12308A"/>
            </a:solidFill>
          </p:spPr>
        </p:sp>
        <p:sp>
          <p:nvSpPr>
            <p:cNvPr name="TextBox 10" id="10"/>
            <p:cNvSpPr txBox="true"/>
            <p:nvPr/>
          </p:nvSpPr>
          <p:spPr>
            <a:xfrm>
              <a:off x="127000" y="273050"/>
              <a:ext cx="558800" cy="387350"/>
            </a:xfrm>
            <a:prstGeom prst="rect">
              <a:avLst/>
            </a:prstGeom>
          </p:spPr>
          <p:txBody>
            <a:bodyPr anchor="ctr" rtlCol="false" tIns="50800" lIns="50800" bIns="50800" rIns="50800"/>
            <a:lstStyle/>
            <a:p>
              <a:pPr algn="ctr">
                <a:lnSpc>
                  <a:spcPts val="3546"/>
                </a:lnSpc>
              </a:pPr>
            </a:p>
          </p:txBody>
        </p:sp>
      </p:grpSp>
      <p:sp>
        <p:nvSpPr>
          <p:cNvPr name="AutoShape 11" id="11"/>
          <p:cNvSpPr/>
          <p:nvPr/>
        </p:nvSpPr>
        <p:spPr>
          <a:xfrm rot="0">
            <a:off x="14823209" y="4117246"/>
            <a:ext cx="2309145" cy="0"/>
          </a:xfrm>
          <a:prstGeom prst="line">
            <a:avLst/>
          </a:prstGeom>
          <a:ln cap="flat" w="38100">
            <a:solidFill>
              <a:srgbClr val="FFFFFF"/>
            </a:solidFill>
            <a:prstDash val="solid"/>
            <a:headEnd type="none" len="sm" w="sm"/>
            <a:tailEnd type="none" len="sm" w="sm"/>
          </a:ln>
        </p:spPr>
      </p:sp>
      <p:sp>
        <p:nvSpPr>
          <p:cNvPr name="AutoShape 12" id="12"/>
          <p:cNvSpPr/>
          <p:nvPr/>
        </p:nvSpPr>
        <p:spPr>
          <a:xfrm rot="-5400000">
            <a:off x="15082077" y="5004462"/>
            <a:ext cx="1734638" cy="0"/>
          </a:xfrm>
          <a:prstGeom prst="line">
            <a:avLst/>
          </a:prstGeom>
          <a:ln cap="flat" w="38100">
            <a:solidFill>
              <a:srgbClr val="FFFFFF"/>
            </a:solidFill>
            <a:prstDash val="solid"/>
            <a:headEnd type="none" len="sm" w="sm"/>
            <a:tailEnd type="none" len="sm" w="sm"/>
          </a:ln>
        </p:spPr>
      </p:sp>
      <p:sp>
        <p:nvSpPr>
          <p:cNvPr name="Freeform 13" id="13"/>
          <p:cNvSpPr/>
          <p:nvPr/>
        </p:nvSpPr>
        <p:spPr>
          <a:xfrm flipH="false" flipV="false" rot="1875415">
            <a:off x="14189899" y="2582740"/>
            <a:ext cx="1266618" cy="587394"/>
          </a:xfrm>
          <a:custGeom>
            <a:avLst/>
            <a:gdLst/>
            <a:ahLst/>
            <a:cxnLst/>
            <a:rect r="r" b="b" t="t" l="l"/>
            <a:pathLst>
              <a:path h="587394" w="1266618">
                <a:moveTo>
                  <a:pt x="0" y="0"/>
                </a:moveTo>
                <a:lnTo>
                  <a:pt x="1266619" y="0"/>
                </a:lnTo>
                <a:lnTo>
                  <a:pt x="1266619" y="587395"/>
                </a:lnTo>
                <a:lnTo>
                  <a:pt x="0" y="58739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4" id="14"/>
          <p:cNvSpPr txBox="true"/>
          <p:nvPr/>
        </p:nvSpPr>
        <p:spPr>
          <a:xfrm rot="0">
            <a:off x="12867657" y="6694179"/>
            <a:ext cx="1955551" cy="416614"/>
          </a:xfrm>
          <a:prstGeom prst="rect">
            <a:avLst/>
          </a:prstGeom>
        </p:spPr>
        <p:txBody>
          <a:bodyPr anchor="t" rtlCol="false" tIns="0" lIns="0" bIns="0" rIns="0">
            <a:spAutoFit/>
          </a:bodyPr>
          <a:lstStyle/>
          <a:p>
            <a:pPr algn="ctr">
              <a:lnSpc>
                <a:spcPts val="3461"/>
              </a:lnSpc>
            </a:pPr>
            <a:r>
              <a:rPr lang="en-US" sz="2472">
                <a:solidFill>
                  <a:srgbClr val="000000"/>
                </a:solidFill>
                <a:latin typeface="League Spartan"/>
                <a:ea typeface="League Spartan"/>
                <a:cs typeface="League Spartan"/>
                <a:sym typeface="League Spartan"/>
              </a:rPr>
              <a:t>Speed, m/s </a:t>
            </a:r>
          </a:p>
        </p:txBody>
      </p:sp>
      <p:sp>
        <p:nvSpPr>
          <p:cNvPr name="Freeform 15" id="15"/>
          <p:cNvSpPr/>
          <p:nvPr/>
        </p:nvSpPr>
        <p:spPr>
          <a:xfrm flipH="false" flipV="false" rot="-3164339">
            <a:off x="14679006" y="6135236"/>
            <a:ext cx="1266618" cy="587394"/>
          </a:xfrm>
          <a:custGeom>
            <a:avLst/>
            <a:gdLst/>
            <a:ahLst/>
            <a:cxnLst/>
            <a:rect r="r" b="b" t="t" l="l"/>
            <a:pathLst>
              <a:path h="587394" w="1266618">
                <a:moveTo>
                  <a:pt x="0" y="0"/>
                </a:moveTo>
                <a:lnTo>
                  <a:pt x="1266618" y="0"/>
                </a:lnTo>
                <a:lnTo>
                  <a:pt x="1266618" y="587395"/>
                </a:lnTo>
                <a:lnTo>
                  <a:pt x="0" y="58739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6" id="16"/>
          <p:cNvSpPr/>
          <p:nvPr/>
        </p:nvSpPr>
        <p:spPr>
          <a:xfrm flipH="false" flipV="false" rot="-6889471">
            <a:off x="15905978" y="6151473"/>
            <a:ext cx="1266618" cy="587394"/>
          </a:xfrm>
          <a:custGeom>
            <a:avLst/>
            <a:gdLst/>
            <a:ahLst/>
            <a:cxnLst/>
            <a:rect r="r" b="b" t="t" l="l"/>
            <a:pathLst>
              <a:path h="587394" w="1266618">
                <a:moveTo>
                  <a:pt x="0" y="0"/>
                </a:moveTo>
                <a:lnTo>
                  <a:pt x="1266618" y="0"/>
                </a:lnTo>
                <a:lnTo>
                  <a:pt x="1266618" y="587394"/>
                </a:lnTo>
                <a:lnTo>
                  <a:pt x="0" y="58739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7" id="17"/>
          <p:cNvSpPr txBox="true"/>
          <p:nvPr/>
        </p:nvSpPr>
        <p:spPr>
          <a:xfrm rot="0">
            <a:off x="15535589" y="2704988"/>
            <a:ext cx="1096483" cy="1452052"/>
          </a:xfrm>
          <a:prstGeom prst="rect">
            <a:avLst/>
          </a:prstGeom>
        </p:spPr>
        <p:txBody>
          <a:bodyPr anchor="t" rtlCol="false" tIns="0" lIns="0" bIns="0" rIns="0">
            <a:spAutoFit/>
          </a:bodyPr>
          <a:lstStyle/>
          <a:p>
            <a:pPr algn="ctr">
              <a:lnSpc>
                <a:spcPts val="11953"/>
              </a:lnSpc>
            </a:pPr>
            <a:r>
              <a:rPr lang="en-US" sz="8538">
                <a:solidFill>
                  <a:srgbClr val="E0DEDF"/>
                </a:solidFill>
                <a:latin typeface="League Spartan"/>
                <a:ea typeface="League Spartan"/>
                <a:cs typeface="League Spartan"/>
                <a:sym typeface="League Spartan"/>
              </a:rPr>
              <a:t>D</a:t>
            </a:r>
            <a:r>
              <a:rPr lang="en-US" b="true" sz="8538">
                <a:solidFill>
                  <a:srgbClr val="E0DEDF"/>
                </a:solidFill>
                <a:latin typeface="League Spartan"/>
                <a:ea typeface="League Spartan"/>
                <a:cs typeface="League Spartan"/>
                <a:sym typeface="League Spartan"/>
              </a:rPr>
              <a:t> </a:t>
            </a:r>
          </a:p>
        </p:txBody>
      </p:sp>
      <p:sp>
        <p:nvSpPr>
          <p:cNvPr name="TextBox 18" id="18"/>
          <p:cNvSpPr txBox="true"/>
          <p:nvPr/>
        </p:nvSpPr>
        <p:spPr>
          <a:xfrm rot="0">
            <a:off x="14766125" y="4295022"/>
            <a:ext cx="1025079" cy="1452052"/>
          </a:xfrm>
          <a:prstGeom prst="rect">
            <a:avLst/>
          </a:prstGeom>
        </p:spPr>
        <p:txBody>
          <a:bodyPr anchor="t" rtlCol="false" tIns="0" lIns="0" bIns="0" rIns="0">
            <a:spAutoFit/>
          </a:bodyPr>
          <a:lstStyle/>
          <a:p>
            <a:pPr algn="ctr">
              <a:lnSpc>
                <a:spcPts val="11953"/>
              </a:lnSpc>
            </a:pPr>
            <a:r>
              <a:rPr lang="en-US" sz="8538">
                <a:solidFill>
                  <a:srgbClr val="E0DEDF"/>
                </a:solidFill>
                <a:latin typeface="League Spartan"/>
                <a:ea typeface="League Spartan"/>
                <a:cs typeface="League Spartan"/>
                <a:sym typeface="League Spartan"/>
              </a:rPr>
              <a:t>S</a:t>
            </a:r>
            <a:r>
              <a:rPr lang="en-US" b="true" sz="8538">
                <a:solidFill>
                  <a:srgbClr val="E0DEDF"/>
                </a:solidFill>
                <a:latin typeface="League Spartan"/>
                <a:ea typeface="League Spartan"/>
                <a:cs typeface="League Spartan"/>
                <a:sym typeface="League Spartan"/>
              </a:rPr>
              <a:t> </a:t>
            </a:r>
          </a:p>
        </p:txBody>
      </p:sp>
      <p:sp>
        <p:nvSpPr>
          <p:cNvPr name="TextBox 19" id="19"/>
          <p:cNvSpPr txBox="true"/>
          <p:nvPr/>
        </p:nvSpPr>
        <p:spPr>
          <a:xfrm rot="0">
            <a:off x="16449145" y="4295022"/>
            <a:ext cx="942378" cy="1452052"/>
          </a:xfrm>
          <a:prstGeom prst="rect">
            <a:avLst/>
          </a:prstGeom>
        </p:spPr>
        <p:txBody>
          <a:bodyPr anchor="t" rtlCol="false" tIns="0" lIns="0" bIns="0" rIns="0">
            <a:spAutoFit/>
          </a:bodyPr>
          <a:lstStyle/>
          <a:p>
            <a:pPr algn="ctr">
              <a:lnSpc>
                <a:spcPts val="11953"/>
              </a:lnSpc>
            </a:pPr>
            <a:r>
              <a:rPr lang="en-US" sz="8538">
                <a:solidFill>
                  <a:srgbClr val="E0DEDF"/>
                </a:solidFill>
                <a:latin typeface="League Spartan"/>
                <a:ea typeface="League Spartan"/>
                <a:cs typeface="League Spartan"/>
                <a:sym typeface="League Spartan"/>
              </a:rPr>
              <a:t>T</a:t>
            </a:r>
            <a:r>
              <a:rPr lang="en-US" b="true" sz="8538">
                <a:solidFill>
                  <a:srgbClr val="E0DEDF"/>
                </a:solidFill>
                <a:latin typeface="League Spartan"/>
                <a:ea typeface="League Spartan"/>
                <a:cs typeface="League Spartan"/>
                <a:sym typeface="League Spartan"/>
              </a:rPr>
              <a:t> </a:t>
            </a:r>
          </a:p>
        </p:txBody>
      </p:sp>
      <p:sp>
        <p:nvSpPr>
          <p:cNvPr name="TextBox 20" id="20"/>
          <p:cNvSpPr txBox="true"/>
          <p:nvPr/>
        </p:nvSpPr>
        <p:spPr>
          <a:xfrm rot="0">
            <a:off x="12620192" y="1990391"/>
            <a:ext cx="1566281" cy="848410"/>
          </a:xfrm>
          <a:prstGeom prst="rect">
            <a:avLst/>
          </a:prstGeom>
        </p:spPr>
        <p:txBody>
          <a:bodyPr anchor="t" rtlCol="false" tIns="0" lIns="0" bIns="0" rIns="0">
            <a:spAutoFit/>
          </a:bodyPr>
          <a:lstStyle/>
          <a:p>
            <a:pPr algn="ctr">
              <a:lnSpc>
                <a:spcPts val="3461"/>
              </a:lnSpc>
            </a:pPr>
            <a:r>
              <a:rPr lang="en-US" sz="2472">
                <a:solidFill>
                  <a:srgbClr val="000000"/>
                </a:solidFill>
                <a:latin typeface="League Spartan"/>
                <a:ea typeface="League Spartan"/>
                <a:cs typeface="League Spartan"/>
                <a:sym typeface="League Spartan"/>
              </a:rPr>
              <a:t>Distance, </a:t>
            </a:r>
          </a:p>
          <a:p>
            <a:pPr algn="ctr">
              <a:lnSpc>
                <a:spcPts val="3461"/>
              </a:lnSpc>
            </a:pPr>
            <a:r>
              <a:rPr lang="en-US" sz="2472">
                <a:solidFill>
                  <a:srgbClr val="000000"/>
                </a:solidFill>
                <a:latin typeface="League Spartan"/>
                <a:ea typeface="League Spartan"/>
                <a:cs typeface="League Spartan"/>
                <a:sym typeface="League Spartan"/>
              </a:rPr>
              <a:t>m</a:t>
            </a:r>
          </a:p>
        </p:txBody>
      </p:sp>
      <p:sp>
        <p:nvSpPr>
          <p:cNvPr name="TextBox 21" id="21"/>
          <p:cNvSpPr txBox="true"/>
          <p:nvPr/>
        </p:nvSpPr>
        <p:spPr>
          <a:xfrm rot="0">
            <a:off x="17071735" y="6680105"/>
            <a:ext cx="1216265" cy="416614"/>
          </a:xfrm>
          <a:prstGeom prst="rect">
            <a:avLst/>
          </a:prstGeom>
        </p:spPr>
        <p:txBody>
          <a:bodyPr anchor="t" rtlCol="false" tIns="0" lIns="0" bIns="0" rIns="0">
            <a:spAutoFit/>
          </a:bodyPr>
          <a:lstStyle/>
          <a:p>
            <a:pPr algn="ctr">
              <a:lnSpc>
                <a:spcPts val="3461"/>
              </a:lnSpc>
            </a:pPr>
            <a:r>
              <a:rPr lang="en-US" sz="2472">
                <a:solidFill>
                  <a:srgbClr val="000000"/>
                </a:solidFill>
                <a:latin typeface="League Spartan"/>
                <a:ea typeface="League Spartan"/>
                <a:cs typeface="League Spartan"/>
                <a:sym typeface="League Spartan"/>
              </a:rPr>
              <a:t>Time, s </a:t>
            </a:r>
          </a:p>
        </p:txBody>
      </p:sp>
      <p:sp>
        <p:nvSpPr>
          <p:cNvPr name="TextBox 22" id="22"/>
          <p:cNvSpPr txBox="true"/>
          <p:nvPr/>
        </p:nvSpPr>
        <p:spPr>
          <a:xfrm rot="0">
            <a:off x="6489676" y="4642542"/>
            <a:ext cx="5101631" cy="3515633"/>
          </a:xfrm>
          <a:prstGeom prst="rect">
            <a:avLst/>
          </a:prstGeom>
        </p:spPr>
        <p:txBody>
          <a:bodyPr anchor="t" rtlCol="false" tIns="0" lIns="0" bIns="0" rIns="0">
            <a:spAutoFit/>
          </a:bodyPr>
          <a:lstStyle/>
          <a:p>
            <a:pPr algn="ctr">
              <a:lnSpc>
                <a:spcPts val="4674"/>
              </a:lnSpc>
            </a:pPr>
            <a:r>
              <a:rPr lang="en-US" sz="3339">
                <a:solidFill>
                  <a:srgbClr val="12308A"/>
                </a:solidFill>
                <a:latin typeface="League Spartan"/>
                <a:ea typeface="League Spartan"/>
                <a:cs typeface="League Spartan"/>
                <a:sym typeface="League Spartan"/>
              </a:rPr>
              <a:t>You must be able to work out the scalars speed, distance and time which is easily done using this formula triangle</a:t>
            </a:r>
          </a:p>
        </p:txBody>
      </p:sp>
      <p:grpSp>
        <p:nvGrpSpPr>
          <p:cNvPr name="Group 23" id="23"/>
          <p:cNvGrpSpPr/>
          <p:nvPr/>
        </p:nvGrpSpPr>
        <p:grpSpPr>
          <a:xfrm rot="0">
            <a:off x="15246393" y="7340993"/>
            <a:ext cx="5144013" cy="5144013"/>
            <a:chOff x="0" y="0"/>
            <a:chExt cx="6350000" cy="6350000"/>
          </a:xfrm>
        </p:grpSpPr>
        <p:sp>
          <p:nvSpPr>
            <p:cNvPr name="Freeform 24" id="24"/>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9353"/>
            </a:solidFill>
          </p:spPr>
        </p:sp>
      </p:grpSp>
      <p:sp>
        <p:nvSpPr>
          <p:cNvPr name="TextBox 25" id="25"/>
          <p:cNvSpPr txBox="true"/>
          <p:nvPr/>
        </p:nvSpPr>
        <p:spPr>
          <a:xfrm rot="0">
            <a:off x="15892908" y="8567720"/>
            <a:ext cx="2199983" cy="1421155"/>
          </a:xfrm>
          <a:prstGeom prst="rect">
            <a:avLst/>
          </a:prstGeom>
        </p:spPr>
        <p:txBody>
          <a:bodyPr anchor="t" rtlCol="false" tIns="0" lIns="0" bIns="0" rIns="0">
            <a:spAutoFit/>
          </a:bodyPr>
          <a:lstStyle/>
          <a:p>
            <a:pPr algn="ctr">
              <a:lnSpc>
                <a:spcPts val="5745"/>
              </a:lnSpc>
            </a:pPr>
            <a:r>
              <a:rPr lang="en-US" sz="4103">
                <a:solidFill>
                  <a:srgbClr val="12308A"/>
                </a:solidFill>
                <a:latin typeface="League Spartan"/>
                <a:ea typeface="League Spartan"/>
                <a:cs typeface="League Spartan"/>
                <a:sym typeface="League Spartan"/>
              </a:rPr>
              <a:t>Booklet </a:t>
            </a:r>
          </a:p>
          <a:p>
            <a:pPr algn="ctr">
              <a:lnSpc>
                <a:spcPts val="5745"/>
              </a:lnSpc>
              <a:spcBef>
                <a:spcPct val="0"/>
              </a:spcBef>
            </a:pPr>
            <a:r>
              <a:rPr lang="en-US" sz="4103">
                <a:solidFill>
                  <a:srgbClr val="12308A"/>
                </a:solidFill>
                <a:latin typeface="League Spartan"/>
                <a:ea typeface="League Spartan"/>
                <a:cs typeface="League Spartan"/>
                <a:sym typeface="League Spartan"/>
              </a:rPr>
              <a:t>Page 6 </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E0DEDF"/>
        </a:solidFill>
      </p:bgPr>
    </p:bg>
    <p:spTree>
      <p:nvGrpSpPr>
        <p:cNvPr id="1" name=""/>
        <p:cNvGrpSpPr/>
        <p:nvPr/>
      </p:nvGrpSpPr>
      <p:grpSpPr>
        <a:xfrm>
          <a:off x="0" y="0"/>
          <a:ext cx="0" cy="0"/>
          <a:chOff x="0" y="0"/>
          <a:chExt cx="0" cy="0"/>
        </a:xfrm>
      </p:grpSpPr>
      <p:grpSp>
        <p:nvGrpSpPr>
          <p:cNvPr name="Group 2" id="2"/>
          <p:cNvGrpSpPr/>
          <p:nvPr/>
        </p:nvGrpSpPr>
        <p:grpSpPr>
          <a:xfrm rot="0">
            <a:off x="0" y="-27687"/>
            <a:ext cx="18288000" cy="1569705"/>
            <a:chOff x="0" y="0"/>
            <a:chExt cx="6186311" cy="530986"/>
          </a:xfrm>
        </p:grpSpPr>
        <p:sp>
          <p:nvSpPr>
            <p:cNvPr name="Freeform 3" id="3"/>
            <p:cNvSpPr/>
            <p:nvPr/>
          </p:nvSpPr>
          <p:spPr>
            <a:xfrm flipH="false" flipV="false" rot="0">
              <a:off x="0" y="0"/>
              <a:ext cx="6186311" cy="530986"/>
            </a:xfrm>
            <a:custGeom>
              <a:avLst/>
              <a:gdLst/>
              <a:ahLst/>
              <a:cxnLst/>
              <a:rect r="r" b="b" t="t" l="l"/>
              <a:pathLst>
                <a:path h="530986" w="6186311">
                  <a:moveTo>
                    <a:pt x="0" y="0"/>
                  </a:moveTo>
                  <a:lnTo>
                    <a:pt x="6186311" y="0"/>
                  </a:lnTo>
                  <a:lnTo>
                    <a:pt x="6186311" y="530986"/>
                  </a:lnTo>
                  <a:lnTo>
                    <a:pt x="0" y="530986"/>
                  </a:lnTo>
                  <a:close/>
                </a:path>
              </a:pathLst>
            </a:custGeom>
            <a:solidFill>
              <a:srgbClr val="12308A"/>
            </a:solidFill>
          </p:spPr>
        </p:sp>
      </p:grpSp>
      <p:graphicFrame>
        <p:nvGraphicFramePr>
          <p:cNvPr name="Table 4" id="4"/>
          <p:cNvGraphicFramePr>
            <a:graphicFrameLocks noGrp="true"/>
          </p:cNvGraphicFramePr>
          <p:nvPr/>
        </p:nvGraphicFramePr>
        <p:xfrm>
          <a:off x="1028700" y="2285957"/>
          <a:ext cx="7394576" cy="5097874"/>
        </p:xfrm>
        <a:graphic>
          <a:graphicData uri="http://schemas.openxmlformats.org/drawingml/2006/table">
            <a:tbl>
              <a:tblPr/>
              <a:tblGrid>
                <a:gridCol w="2464859"/>
                <a:gridCol w="2464859"/>
                <a:gridCol w="2464859"/>
              </a:tblGrid>
              <a:tr h="1184267">
                <a:tc>
                  <a:txBody>
                    <a:bodyPr anchor="t" rtlCol="false"/>
                    <a:lstStyle/>
                    <a:p>
                      <a:pPr algn="ctr">
                        <a:lnSpc>
                          <a:spcPts val="3919"/>
                        </a:lnSpc>
                        <a:defRPr/>
                      </a:pPr>
                      <a:r>
                        <a:rPr lang="en-US" sz="2799" b="true">
                          <a:solidFill>
                            <a:srgbClr val="000000"/>
                          </a:solidFill>
                          <a:latin typeface="League Spartan"/>
                          <a:ea typeface="League Spartan"/>
                          <a:cs typeface="League Spartan"/>
                          <a:sym typeface="League Spartan"/>
                        </a:rPr>
                        <a:t>Distance </a:t>
                      </a:r>
                      <a:endParaRPr lang="en-US" sz="1100"/>
                    </a:p>
                  </a:txBody>
                  <a:tcPr marL="190500" marR="190500" marT="190500" marB="190500" anchor="ctr">
                    <a:lnL cmpd="sng" algn="ctr" cap="flat" w="38100">
                      <a:solidFill>
                        <a:srgbClr val="12308A"/>
                      </a:solidFill>
                      <a:prstDash val="solid"/>
                      <a:round/>
                      <a:headEnd type="none" w="med" len="med"/>
                      <a:tailEnd type="none" w="med" len="med"/>
                    </a:lnL>
                    <a:lnR cmpd="sng" algn="ctr" cap="flat" w="38100">
                      <a:solidFill>
                        <a:srgbClr val="12308A"/>
                      </a:solidFill>
                      <a:prstDash val="solid"/>
                      <a:round/>
                      <a:headEnd type="none" w="med" len="med"/>
                      <a:tailEnd type="none" w="med" len="med"/>
                    </a:lnR>
                    <a:lnT cmpd="sng" algn="ctr" cap="flat" w="38100">
                      <a:solidFill>
                        <a:srgbClr val="12308A"/>
                      </a:solidFill>
                      <a:prstDash val="solid"/>
                      <a:round/>
                      <a:headEnd type="none" w="med" len="med"/>
                      <a:tailEnd type="none" w="med" len="med"/>
                    </a:lnT>
                    <a:lnB cmpd="sng" algn="ctr" cap="flat" w="38100">
                      <a:solidFill>
                        <a:srgbClr val="12308A"/>
                      </a:solidFill>
                      <a:prstDash val="solid"/>
                      <a:round/>
                      <a:headEnd type="none" w="med" len="med"/>
                      <a:tailEnd type="none" w="med" len="med"/>
                    </a:lnB>
                    <a:solidFill>
                      <a:srgbClr val="CDD6FF"/>
                    </a:solidFill>
                  </a:tcPr>
                </a:tc>
                <a:tc>
                  <a:txBody>
                    <a:bodyPr anchor="t" rtlCol="false"/>
                    <a:lstStyle/>
                    <a:p>
                      <a:pPr algn="ctr">
                        <a:lnSpc>
                          <a:spcPts val="3919"/>
                        </a:lnSpc>
                        <a:defRPr/>
                      </a:pPr>
                      <a:r>
                        <a:rPr lang="en-US" sz="2799" b="true">
                          <a:solidFill>
                            <a:srgbClr val="000000"/>
                          </a:solidFill>
                          <a:latin typeface="League Spartan"/>
                          <a:ea typeface="League Spartan"/>
                          <a:cs typeface="League Spartan"/>
                          <a:sym typeface="League Spartan"/>
                        </a:rPr>
                        <a:t>Time</a:t>
                      </a:r>
                      <a:endParaRPr lang="en-US" sz="1100"/>
                    </a:p>
                  </a:txBody>
                  <a:tcPr marL="190500" marR="190500" marT="190500" marB="190500" anchor="ctr">
                    <a:lnL cmpd="sng" algn="ctr" cap="flat" w="38100">
                      <a:solidFill>
                        <a:srgbClr val="12308A"/>
                      </a:solidFill>
                      <a:prstDash val="solid"/>
                      <a:round/>
                      <a:headEnd type="none" w="med" len="med"/>
                      <a:tailEnd type="none" w="med" len="med"/>
                    </a:lnL>
                    <a:lnR cmpd="sng" algn="ctr" cap="flat" w="38100">
                      <a:solidFill>
                        <a:srgbClr val="12308A"/>
                      </a:solidFill>
                      <a:prstDash val="solid"/>
                      <a:round/>
                      <a:headEnd type="none" w="med" len="med"/>
                      <a:tailEnd type="none" w="med" len="med"/>
                    </a:lnR>
                    <a:lnT cmpd="sng" algn="ctr" cap="flat" w="38100">
                      <a:solidFill>
                        <a:srgbClr val="12308A"/>
                      </a:solidFill>
                      <a:prstDash val="solid"/>
                      <a:round/>
                      <a:headEnd type="none" w="med" len="med"/>
                      <a:tailEnd type="none" w="med" len="med"/>
                    </a:lnT>
                    <a:lnB cmpd="sng" algn="ctr" cap="flat" w="38100">
                      <a:solidFill>
                        <a:srgbClr val="12308A"/>
                      </a:solidFill>
                      <a:prstDash val="solid"/>
                      <a:round/>
                      <a:headEnd type="none" w="med" len="med"/>
                      <a:tailEnd type="none" w="med" len="med"/>
                    </a:lnB>
                    <a:solidFill>
                      <a:srgbClr val="CDD6FF"/>
                    </a:solidFill>
                  </a:tcPr>
                </a:tc>
                <a:tc>
                  <a:txBody>
                    <a:bodyPr anchor="t" rtlCol="false"/>
                    <a:lstStyle/>
                    <a:p>
                      <a:pPr algn="ctr">
                        <a:lnSpc>
                          <a:spcPts val="3919"/>
                        </a:lnSpc>
                        <a:defRPr/>
                      </a:pPr>
                      <a:r>
                        <a:rPr lang="en-US" sz="2799" b="true">
                          <a:solidFill>
                            <a:srgbClr val="000000"/>
                          </a:solidFill>
                          <a:latin typeface="League Spartan"/>
                          <a:ea typeface="League Spartan"/>
                          <a:cs typeface="League Spartan"/>
                          <a:sym typeface="League Spartan"/>
                        </a:rPr>
                        <a:t>Speed</a:t>
                      </a:r>
                      <a:endParaRPr lang="en-US" sz="1100"/>
                    </a:p>
                  </a:txBody>
                  <a:tcPr marL="190500" marR="190500" marT="190500" marB="190500" anchor="ctr">
                    <a:lnL cmpd="sng" algn="ctr" cap="flat" w="38100">
                      <a:solidFill>
                        <a:srgbClr val="12308A"/>
                      </a:solidFill>
                      <a:prstDash val="solid"/>
                      <a:round/>
                      <a:headEnd type="none" w="med" len="med"/>
                      <a:tailEnd type="none" w="med" len="med"/>
                    </a:lnL>
                    <a:lnR cmpd="sng" algn="ctr" cap="flat" w="38100">
                      <a:solidFill>
                        <a:srgbClr val="12308A"/>
                      </a:solidFill>
                      <a:prstDash val="solid"/>
                      <a:round/>
                      <a:headEnd type="none" w="med" len="med"/>
                      <a:tailEnd type="none" w="med" len="med"/>
                    </a:lnR>
                    <a:lnT cmpd="sng" algn="ctr" cap="flat" w="38100">
                      <a:solidFill>
                        <a:srgbClr val="12308A"/>
                      </a:solidFill>
                      <a:prstDash val="solid"/>
                      <a:round/>
                      <a:headEnd type="none" w="med" len="med"/>
                      <a:tailEnd type="none" w="med" len="med"/>
                    </a:lnT>
                    <a:lnB cmpd="sng" algn="ctr" cap="flat" w="38100">
                      <a:solidFill>
                        <a:srgbClr val="12308A"/>
                      </a:solidFill>
                      <a:prstDash val="solid"/>
                      <a:round/>
                      <a:headEnd type="none" w="med" len="med"/>
                      <a:tailEnd type="none" w="med" len="med"/>
                    </a:lnB>
                    <a:solidFill>
                      <a:srgbClr val="CDD6FF"/>
                    </a:solidFill>
                  </a:tcPr>
                </a:tc>
              </a:tr>
              <a:tr h="1545072">
                <a:tc>
                  <a:txBody>
                    <a:bodyPr anchor="t" rtlCol="false"/>
                    <a:lstStyle/>
                    <a:p>
                      <a:pPr algn="ctr">
                        <a:lnSpc>
                          <a:spcPts val="3919"/>
                        </a:lnSpc>
                        <a:defRPr/>
                      </a:pPr>
                      <a:r>
                        <a:rPr lang="en-US" sz="2799">
                          <a:solidFill>
                            <a:srgbClr val="000000"/>
                          </a:solidFill>
                          <a:latin typeface="League Spartan"/>
                          <a:ea typeface="League Spartan"/>
                          <a:cs typeface="League Spartan"/>
                          <a:sym typeface="League Spartan"/>
                        </a:rPr>
                        <a:t>________</a:t>
                      </a:r>
                      <a:endParaRPr lang="en-US" sz="1100"/>
                    </a:p>
                  </a:txBody>
                  <a:tcPr marL="190500" marR="190500" marT="190500" marB="190500" anchor="ctr">
                    <a:lnL cmpd="sng" algn="ctr" cap="flat" w="38100">
                      <a:solidFill>
                        <a:srgbClr val="12308A"/>
                      </a:solidFill>
                      <a:prstDash val="solid"/>
                      <a:round/>
                      <a:headEnd type="none" w="med" len="med"/>
                      <a:tailEnd type="none" w="med" len="med"/>
                    </a:lnL>
                    <a:lnR cmpd="sng" algn="ctr" cap="flat" w="38100">
                      <a:solidFill>
                        <a:srgbClr val="12308A"/>
                      </a:solidFill>
                      <a:prstDash val="solid"/>
                      <a:round/>
                      <a:headEnd type="none" w="med" len="med"/>
                      <a:tailEnd type="none" w="med" len="med"/>
                    </a:lnR>
                    <a:lnT cmpd="sng" algn="ctr" cap="flat" w="38100">
                      <a:solidFill>
                        <a:srgbClr val="12308A"/>
                      </a:solidFill>
                      <a:prstDash val="solid"/>
                      <a:round/>
                      <a:headEnd type="none" w="med" len="med"/>
                      <a:tailEnd type="none" w="med" len="med"/>
                    </a:lnT>
                    <a:lnB cmpd="sng" algn="ctr" cap="flat" w="38100">
                      <a:solidFill>
                        <a:srgbClr val="12308A"/>
                      </a:solidFill>
                      <a:prstDash val="solid"/>
                      <a:round/>
                      <a:headEnd type="none" w="med" len="med"/>
                      <a:tailEnd type="none" w="med" len="med"/>
                    </a:lnB>
                  </a:tcPr>
                </a:tc>
                <a:tc>
                  <a:txBody>
                    <a:bodyPr anchor="t" rtlCol="false"/>
                    <a:lstStyle/>
                    <a:p>
                      <a:pPr algn="ctr">
                        <a:lnSpc>
                          <a:spcPts val="3919"/>
                        </a:lnSpc>
                        <a:defRPr/>
                      </a:pPr>
                      <a:r>
                        <a:rPr lang="en-US" sz="2799">
                          <a:solidFill>
                            <a:srgbClr val="000000"/>
                          </a:solidFill>
                          <a:latin typeface="League Spartan"/>
                          <a:ea typeface="League Spartan"/>
                          <a:cs typeface="League Spartan"/>
                          <a:sym typeface="League Spartan"/>
                        </a:rPr>
                        <a:t>Seconds</a:t>
                      </a:r>
                      <a:endParaRPr lang="en-US" sz="1100"/>
                    </a:p>
                  </a:txBody>
                  <a:tcPr marL="190500" marR="190500" marT="190500" marB="190500" anchor="ctr">
                    <a:lnL cmpd="sng" algn="ctr" cap="flat" w="38100">
                      <a:solidFill>
                        <a:srgbClr val="12308A"/>
                      </a:solidFill>
                      <a:prstDash val="solid"/>
                      <a:round/>
                      <a:headEnd type="none" w="med" len="med"/>
                      <a:tailEnd type="none" w="med" len="med"/>
                    </a:lnL>
                    <a:lnR cmpd="sng" algn="ctr" cap="flat" w="38100">
                      <a:solidFill>
                        <a:srgbClr val="12308A"/>
                      </a:solidFill>
                      <a:prstDash val="solid"/>
                      <a:round/>
                      <a:headEnd type="none" w="med" len="med"/>
                      <a:tailEnd type="none" w="med" len="med"/>
                    </a:lnR>
                    <a:lnT cmpd="sng" algn="ctr" cap="flat" w="38100">
                      <a:solidFill>
                        <a:srgbClr val="12308A"/>
                      </a:solidFill>
                      <a:prstDash val="solid"/>
                      <a:round/>
                      <a:headEnd type="none" w="med" len="med"/>
                      <a:tailEnd type="none" w="med" len="med"/>
                    </a:lnT>
                    <a:lnB cmpd="sng" algn="ctr" cap="flat" w="38100">
                      <a:solidFill>
                        <a:srgbClr val="12308A"/>
                      </a:solidFill>
                      <a:prstDash val="solid"/>
                      <a:round/>
                      <a:headEnd type="none" w="med" len="med"/>
                      <a:tailEnd type="none" w="med" len="med"/>
                    </a:lnB>
                  </a:tcPr>
                </a:tc>
                <a:tc>
                  <a:txBody>
                    <a:bodyPr anchor="t" rtlCol="false"/>
                    <a:lstStyle/>
                    <a:p>
                      <a:pPr algn="ctr">
                        <a:lnSpc>
                          <a:spcPts val="3919"/>
                        </a:lnSpc>
                        <a:defRPr/>
                      </a:pPr>
                      <a:r>
                        <a:rPr lang="en-US" sz="2799">
                          <a:solidFill>
                            <a:srgbClr val="000000"/>
                          </a:solidFill>
                          <a:latin typeface="League Spartan"/>
                          <a:ea typeface="League Spartan"/>
                          <a:cs typeface="League Spartan"/>
                          <a:sym typeface="League Spartan"/>
                        </a:rPr>
                        <a:t>Metres per second</a:t>
                      </a:r>
                      <a:endParaRPr lang="en-US" sz="1100"/>
                    </a:p>
                  </a:txBody>
                  <a:tcPr marL="190500" marR="190500" marT="190500" marB="190500" anchor="ctr">
                    <a:lnL cmpd="sng" algn="ctr" cap="flat" w="38100">
                      <a:solidFill>
                        <a:srgbClr val="12308A"/>
                      </a:solidFill>
                      <a:prstDash val="solid"/>
                      <a:round/>
                      <a:headEnd type="none" w="med" len="med"/>
                      <a:tailEnd type="none" w="med" len="med"/>
                    </a:lnL>
                    <a:lnR cmpd="sng" algn="ctr" cap="flat" w="38100">
                      <a:solidFill>
                        <a:srgbClr val="12308A"/>
                      </a:solidFill>
                      <a:prstDash val="solid"/>
                      <a:round/>
                      <a:headEnd type="none" w="med" len="med"/>
                      <a:tailEnd type="none" w="med" len="med"/>
                    </a:lnR>
                    <a:lnT cmpd="sng" algn="ctr" cap="flat" w="38100">
                      <a:solidFill>
                        <a:srgbClr val="12308A"/>
                      </a:solidFill>
                      <a:prstDash val="solid"/>
                      <a:round/>
                      <a:headEnd type="none" w="med" len="med"/>
                      <a:tailEnd type="none" w="med" len="med"/>
                    </a:lnT>
                    <a:lnB cmpd="sng" algn="ctr" cap="flat" w="38100">
                      <a:solidFill>
                        <a:srgbClr val="12308A"/>
                      </a:solidFill>
                      <a:prstDash val="solid"/>
                      <a:round/>
                      <a:headEnd type="none" w="med" len="med"/>
                      <a:tailEnd type="none" w="med" len="med"/>
                    </a:lnB>
                  </a:tcPr>
                </a:tc>
              </a:tr>
              <a:tr h="1184267">
                <a:tc>
                  <a:txBody>
                    <a:bodyPr anchor="t" rtlCol="false"/>
                    <a:lstStyle/>
                    <a:p>
                      <a:pPr algn="ctr">
                        <a:lnSpc>
                          <a:spcPts val="3919"/>
                        </a:lnSpc>
                        <a:defRPr/>
                      </a:pPr>
                      <a:r>
                        <a:rPr lang="en-US" sz="2799">
                          <a:solidFill>
                            <a:srgbClr val="000000"/>
                          </a:solidFill>
                          <a:latin typeface="League Spartan"/>
                          <a:ea typeface="League Spartan"/>
                          <a:cs typeface="League Spartan"/>
                          <a:sym typeface="League Spartan"/>
                        </a:rPr>
                        <a:t>Kilometres</a:t>
                      </a:r>
                      <a:endParaRPr lang="en-US" sz="1100"/>
                    </a:p>
                  </a:txBody>
                  <a:tcPr marL="190500" marR="190500" marT="190500" marB="190500" anchor="ctr">
                    <a:lnL cmpd="sng" algn="ctr" cap="flat" w="38100">
                      <a:solidFill>
                        <a:srgbClr val="12308A"/>
                      </a:solidFill>
                      <a:prstDash val="solid"/>
                      <a:round/>
                      <a:headEnd type="none" w="med" len="med"/>
                      <a:tailEnd type="none" w="med" len="med"/>
                    </a:lnL>
                    <a:lnR cmpd="sng" algn="ctr" cap="flat" w="38100">
                      <a:solidFill>
                        <a:srgbClr val="12308A"/>
                      </a:solidFill>
                      <a:prstDash val="solid"/>
                      <a:round/>
                      <a:headEnd type="none" w="med" len="med"/>
                      <a:tailEnd type="none" w="med" len="med"/>
                    </a:lnR>
                    <a:lnT cmpd="sng" algn="ctr" cap="flat" w="38100">
                      <a:solidFill>
                        <a:srgbClr val="12308A"/>
                      </a:solidFill>
                      <a:prstDash val="solid"/>
                      <a:round/>
                      <a:headEnd type="none" w="med" len="med"/>
                      <a:tailEnd type="none" w="med" len="med"/>
                    </a:lnT>
                    <a:lnB cmpd="sng" algn="ctr" cap="flat" w="38100">
                      <a:solidFill>
                        <a:srgbClr val="12308A"/>
                      </a:solidFill>
                      <a:prstDash val="solid"/>
                      <a:round/>
                      <a:headEnd type="none" w="med" len="med"/>
                      <a:tailEnd type="none" w="med" len="med"/>
                    </a:lnB>
                  </a:tcPr>
                </a:tc>
                <a:tc>
                  <a:txBody>
                    <a:bodyPr anchor="t" rtlCol="false"/>
                    <a:lstStyle/>
                    <a:p>
                      <a:pPr algn="ctr">
                        <a:lnSpc>
                          <a:spcPts val="3919"/>
                        </a:lnSpc>
                        <a:defRPr/>
                      </a:pPr>
                      <a:r>
                        <a:rPr lang="en-US" sz="2799">
                          <a:solidFill>
                            <a:srgbClr val="000000"/>
                          </a:solidFill>
                          <a:latin typeface="League Spartan"/>
                          <a:ea typeface="League Spartan"/>
                          <a:cs typeface="League Spartan"/>
                          <a:sym typeface="League Spartan"/>
                        </a:rPr>
                        <a:t>Hours</a:t>
                      </a:r>
                      <a:endParaRPr lang="en-US" sz="1100"/>
                    </a:p>
                  </a:txBody>
                  <a:tcPr marL="190500" marR="190500" marT="190500" marB="190500" anchor="ctr">
                    <a:lnL cmpd="sng" algn="ctr" cap="flat" w="38100">
                      <a:solidFill>
                        <a:srgbClr val="12308A"/>
                      </a:solidFill>
                      <a:prstDash val="solid"/>
                      <a:round/>
                      <a:headEnd type="none" w="med" len="med"/>
                      <a:tailEnd type="none" w="med" len="med"/>
                    </a:lnL>
                    <a:lnR cmpd="sng" algn="ctr" cap="flat" w="38100">
                      <a:solidFill>
                        <a:srgbClr val="12308A"/>
                      </a:solidFill>
                      <a:prstDash val="solid"/>
                      <a:round/>
                      <a:headEnd type="none" w="med" len="med"/>
                      <a:tailEnd type="none" w="med" len="med"/>
                    </a:lnR>
                    <a:lnT cmpd="sng" algn="ctr" cap="flat" w="38100">
                      <a:solidFill>
                        <a:srgbClr val="12308A"/>
                      </a:solidFill>
                      <a:prstDash val="solid"/>
                      <a:round/>
                      <a:headEnd type="none" w="med" len="med"/>
                      <a:tailEnd type="none" w="med" len="med"/>
                    </a:lnT>
                    <a:lnB cmpd="sng" algn="ctr" cap="flat" w="38100">
                      <a:solidFill>
                        <a:srgbClr val="12308A"/>
                      </a:solidFill>
                      <a:prstDash val="solid"/>
                      <a:round/>
                      <a:headEnd type="none" w="med" len="med"/>
                      <a:tailEnd type="none" w="med" len="med"/>
                    </a:lnB>
                  </a:tcPr>
                </a:tc>
                <a:tc>
                  <a:txBody>
                    <a:bodyPr anchor="t" rtlCol="false"/>
                    <a:lstStyle/>
                    <a:p>
                      <a:pPr algn="ctr">
                        <a:lnSpc>
                          <a:spcPts val="3919"/>
                        </a:lnSpc>
                        <a:defRPr/>
                      </a:pPr>
                      <a:r>
                        <a:rPr lang="en-US" sz="2799">
                          <a:solidFill>
                            <a:srgbClr val="000000"/>
                          </a:solidFill>
                          <a:latin typeface="League Spartan"/>
                          <a:ea typeface="League Spartan"/>
                          <a:cs typeface="League Spartan"/>
                          <a:sym typeface="League Spartan"/>
                        </a:rPr>
                        <a:t>_________</a:t>
                      </a:r>
                      <a:endParaRPr lang="en-US" sz="1100"/>
                    </a:p>
                  </a:txBody>
                  <a:tcPr marL="190500" marR="190500" marT="190500" marB="190500" anchor="ctr">
                    <a:lnL cmpd="sng" algn="ctr" cap="flat" w="38100">
                      <a:solidFill>
                        <a:srgbClr val="12308A"/>
                      </a:solidFill>
                      <a:prstDash val="solid"/>
                      <a:round/>
                      <a:headEnd type="none" w="med" len="med"/>
                      <a:tailEnd type="none" w="med" len="med"/>
                    </a:lnL>
                    <a:lnR cmpd="sng" algn="ctr" cap="flat" w="38100">
                      <a:solidFill>
                        <a:srgbClr val="12308A"/>
                      </a:solidFill>
                      <a:prstDash val="solid"/>
                      <a:round/>
                      <a:headEnd type="none" w="med" len="med"/>
                      <a:tailEnd type="none" w="med" len="med"/>
                    </a:lnR>
                    <a:lnT cmpd="sng" algn="ctr" cap="flat" w="38100">
                      <a:solidFill>
                        <a:srgbClr val="12308A"/>
                      </a:solidFill>
                      <a:prstDash val="solid"/>
                      <a:round/>
                      <a:headEnd type="none" w="med" len="med"/>
                      <a:tailEnd type="none" w="med" len="med"/>
                    </a:lnT>
                    <a:lnB cmpd="sng" algn="ctr" cap="flat" w="38100">
                      <a:solidFill>
                        <a:srgbClr val="12308A"/>
                      </a:solidFill>
                      <a:prstDash val="solid"/>
                      <a:round/>
                      <a:headEnd type="none" w="med" len="med"/>
                      <a:tailEnd type="none" w="med" len="med"/>
                    </a:lnB>
                  </a:tcPr>
                </a:tc>
              </a:tr>
              <a:tr h="1184267">
                <a:tc>
                  <a:txBody>
                    <a:bodyPr anchor="t" rtlCol="false"/>
                    <a:lstStyle/>
                    <a:p>
                      <a:pPr algn="ctr">
                        <a:lnSpc>
                          <a:spcPts val="3919"/>
                        </a:lnSpc>
                        <a:defRPr/>
                      </a:pPr>
                      <a:r>
                        <a:rPr lang="en-US" sz="2799">
                          <a:solidFill>
                            <a:srgbClr val="000000"/>
                          </a:solidFill>
                          <a:latin typeface="League Spartan"/>
                          <a:ea typeface="League Spartan"/>
                          <a:cs typeface="League Spartan"/>
                          <a:sym typeface="League Spartan"/>
                        </a:rPr>
                        <a:t>Miles </a:t>
                      </a:r>
                      <a:endParaRPr lang="en-US" sz="1100"/>
                    </a:p>
                  </a:txBody>
                  <a:tcPr marL="190500" marR="190500" marT="190500" marB="190500" anchor="ctr">
                    <a:lnL cmpd="sng" algn="ctr" cap="flat" w="38100">
                      <a:solidFill>
                        <a:srgbClr val="12308A"/>
                      </a:solidFill>
                      <a:prstDash val="solid"/>
                      <a:round/>
                      <a:headEnd type="none" w="med" len="med"/>
                      <a:tailEnd type="none" w="med" len="med"/>
                    </a:lnL>
                    <a:lnR cmpd="sng" algn="ctr" cap="flat" w="38100">
                      <a:solidFill>
                        <a:srgbClr val="12308A"/>
                      </a:solidFill>
                      <a:prstDash val="solid"/>
                      <a:round/>
                      <a:headEnd type="none" w="med" len="med"/>
                      <a:tailEnd type="none" w="med" len="med"/>
                    </a:lnR>
                    <a:lnT cmpd="sng" algn="ctr" cap="flat" w="38100">
                      <a:solidFill>
                        <a:srgbClr val="12308A"/>
                      </a:solidFill>
                      <a:prstDash val="solid"/>
                      <a:round/>
                      <a:headEnd type="none" w="med" len="med"/>
                      <a:tailEnd type="none" w="med" len="med"/>
                    </a:lnT>
                    <a:lnB cmpd="sng" algn="ctr" cap="flat" w="38100">
                      <a:solidFill>
                        <a:srgbClr val="12308A"/>
                      </a:solidFill>
                      <a:prstDash val="solid"/>
                      <a:round/>
                      <a:headEnd type="none" w="med" len="med"/>
                      <a:tailEnd type="none" w="med" len="med"/>
                    </a:lnB>
                  </a:tcPr>
                </a:tc>
                <a:tc>
                  <a:txBody>
                    <a:bodyPr anchor="t" rtlCol="false"/>
                    <a:lstStyle/>
                    <a:p>
                      <a:pPr algn="ctr">
                        <a:lnSpc>
                          <a:spcPts val="3919"/>
                        </a:lnSpc>
                        <a:defRPr/>
                      </a:pPr>
                      <a:r>
                        <a:rPr lang="en-US" sz="2799">
                          <a:solidFill>
                            <a:srgbClr val="000000"/>
                          </a:solidFill>
                          <a:latin typeface="League Spartan"/>
                          <a:ea typeface="League Spartan"/>
                          <a:cs typeface="League Spartan"/>
                          <a:sym typeface="League Spartan"/>
                        </a:rPr>
                        <a:t>Minutes</a:t>
                      </a:r>
                      <a:endParaRPr lang="en-US" sz="1100"/>
                    </a:p>
                  </a:txBody>
                  <a:tcPr marL="190500" marR="190500" marT="190500" marB="190500" anchor="ctr">
                    <a:lnL cmpd="sng" algn="ctr" cap="flat" w="38100">
                      <a:solidFill>
                        <a:srgbClr val="12308A"/>
                      </a:solidFill>
                      <a:prstDash val="solid"/>
                      <a:round/>
                      <a:headEnd type="none" w="med" len="med"/>
                      <a:tailEnd type="none" w="med" len="med"/>
                    </a:lnL>
                    <a:lnR cmpd="sng" algn="ctr" cap="flat" w="38100">
                      <a:solidFill>
                        <a:srgbClr val="12308A"/>
                      </a:solidFill>
                      <a:prstDash val="solid"/>
                      <a:round/>
                      <a:headEnd type="none" w="med" len="med"/>
                      <a:tailEnd type="none" w="med" len="med"/>
                    </a:lnR>
                    <a:lnT cmpd="sng" algn="ctr" cap="flat" w="38100">
                      <a:solidFill>
                        <a:srgbClr val="12308A"/>
                      </a:solidFill>
                      <a:prstDash val="solid"/>
                      <a:round/>
                      <a:headEnd type="none" w="med" len="med"/>
                      <a:tailEnd type="none" w="med" len="med"/>
                    </a:lnT>
                    <a:lnB cmpd="sng" algn="ctr" cap="flat" w="38100">
                      <a:solidFill>
                        <a:srgbClr val="12308A"/>
                      </a:solidFill>
                      <a:prstDash val="solid"/>
                      <a:round/>
                      <a:headEnd type="none" w="med" len="med"/>
                      <a:tailEnd type="none" w="med" len="med"/>
                    </a:lnB>
                  </a:tcPr>
                </a:tc>
                <a:tc>
                  <a:txBody>
                    <a:bodyPr anchor="t" rtlCol="false"/>
                    <a:lstStyle/>
                    <a:p>
                      <a:pPr algn="ctr">
                        <a:lnSpc>
                          <a:spcPts val="3919"/>
                        </a:lnSpc>
                        <a:defRPr/>
                      </a:pPr>
                      <a:r>
                        <a:rPr lang="en-US" sz="2799">
                          <a:solidFill>
                            <a:srgbClr val="000000"/>
                          </a:solidFill>
                          <a:latin typeface="League Spartan"/>
                          <a:ea typeface="League Spartan"/>
                          <a:cs typeface="League Spartan"/>
                          <a:sym typeface="League Spartan"/>
                        </a:rPr>
                        <a:t>__________</a:t>
                      </a:r>
                      <a:endParaRPr lang="en-US" sz="1100"/>
                    </a:p>
                  </a:txBody>
                  <a:tcPr marL="190500" marR="190500" marT="190500" marB="190500" anchor="ctr">
                    <a:lnL cmpd="sng" algn="ctr" cap="flat" w="38100">
                      <a:solidFill>
                        <a:srgbClr val="12308A"/>
                      </a:solidFill>
                      <a:prstDash val="solid"/>
                      <a:round/>
                      <a:headEnd type="none" w="med" len="med"/>
                      <a:tailEnd type="none" w="med" len="med"/>
                    </a:lnL>
                    <a:lnR cmpd="sng" algn="ctr" cap="flat" w="38100">
                      <a:solidFill>
                        <a:srgbClr val="12308A"/>
                      </a:solidFill>
                      <a:prstDash val="solid"/>
                      <a:round/>
                      <a:headEnd type="none" w="med" len="med"/>
                      <a:tailEnd type="none" w="med" len="med"/>
                    </a:lnR>
                    <a:lnT cmpd="sng" algn="ctr" cap="flat" w="38100">
                      <a:solidFill>
                        <a:srgbClr val="12308A"/>
                      </a:solidFill>
                      <a:prstDash val="solid"/>
                      <a:round/>
                      <a:headEnd type="none" w="med" len="med"/>
                      <a:tailEnd type="none" w="med" len="med"/>
                    </a:lnT>
                    <a:lnB cmpd="sng" algn="ctr" cap="flat" w="38100">
                      <a:solidFill>
                        <a:srgbClr val="12308A"/>
                      </a:solidFill>
                      <a:prstDash val="solid"/>
                      <a:round/>
                      <a:headEnd type="none" w="med" len="med"/>
                      <a:tailEnd type="none" w="med" len="med"/>
                    </a:lnB>
                  </a:tcPr>
                </a:tc>
              </a:tr>
            </a:tbl>
          </a:graphicData>
        </a:graphic>
      </p:graphicFrame>
      <p:sp>
        <p:nvSpPr>
          <p:cNvPr name="TextBox 5" id="5"/>
          <p:cNvSpPr txBox="true"/>
          <p:nvPr/>
        </p:nvSpPr>
        <p:spPr>
          <a:xfrm rot="0">
            <a:off x="-3864974" y="150387"/>
            <a:ext cx="26017948" cy="1045209"/>
          </a:xfrm>
          <a:prstGeom prst="rect">
            <a:avLst/>
          </a:prstGeom>
        </p:spPr>
        <p:txBody>
          <a:bodyPr anchor="t" rtlCol="false" tIns="0" lIns="0" bIns="0" rIns="0">
            <a:spAutoFit/>
          </a:bodyPr>
          <a:lstStyle/>
          <a:p>
            <a:pPr algn="ctr">
              <a:lnSpc>
                <a:spcPts val="8540"/>
              </a:lnSpc>
              <a:spcBef>
                <a:spcPct val="0"/>
              </a:spcBef>
            </a:pPr>
            <a:r>
              <a:rPr lang="en-US" sz="6100">
                <a:solidFill>
                  <a:srgbClr val="E0DEDF"/>
                </a:solidFill>
                <a:latin typeface="League Spartan"/>
                <a:ea typeface="League Spartan"/>
                <a:cs typeface="League Spartan"/>
                <a:sym typeface="League Spartan"/>
              </a:rPr>
              <a:t>SCALARS &amp; EQUATIONS </a:t>
            </a:r>
          </a:p>
        </p:txBody>
      </p:sp>
      <p:sp>
        <p:nvSpPr>
          <p:cNvPr name="TextBox 6" id="6"/>
          <p:cNvSpPr txBox="true"/>
          <p:nvPr/>
        </p:nvSpPr>
        <p:spPr>
          <a:xfrm rot="0">
            <a:off x="9694818" y="1992578"/>
            <a:ext cx="7788524" cy="7539990"/>
          </a:xfrm>
          <a:prstGeom prst="rect">
            <a:avLst/>
          </a:prstGeom>
        </p:spPr>
        <p:txBody>
          <a:bodyPr anchor="t" rtlCol="false" tIns="0" lIns="0" bIns="0" rIns="0">
            <a:spAutoFit/>
          </a:bodyPr>
          <a:lstStyle/>
          <a:p>
            <a:pPr algn="ctr">
              <a:lnSpc>
                <a:spcPts val="4409"/>
              </a:lnSpc>
            </a:pPr>
            <a:r>
              <a:rPr lang="en-US" sz="3150">
                <a:solidFill>
                  <a:srgbClr val="12308A"/>
                </a:solidFill>
                <a:latin typeface="League Spartan"/>
                <a:ea typeface="League Spartan"/>
                <a:cs typeface="League Spartan"/>
                <a:sym typeface="League Spartan"/>
              </a:rPr>
              <a:t>The key to the units is always given in the question. Fill in the missing units in the table. </a:t>
            </a:r>
          </a:p>
          <a:p>
            <a:pPr algn="ctr">
              <a:lnSpc>
                <a:spcPts val="4409"/>
              </a:lnSpc>
            </a:pPr>
            <a:r>
              <a:rPr lang="en-US" sz="3150">
                <a:solidFill>
                  <a:srgbClr val="12308A"/>
                </a:solidFill>
                <a:latin typeface="League Spartan"/>
                <a:ea typeface="League Spartan"/>
                <a:cs typeface="League Spartan"/>
                <a:sym typeface="League Spartan"/>
              </a:rPr>
              <a:t>You must keep the units the same throughout your workings out.  </a:t>
            </a:r>
          </a:p>
          <a:p>
            <a:pPr algn="ctr">
              <a:lnSpc>
                <a:spcPts val="4409"/>
              </a:lnSpc>
            </a:pPr>
            <a:r>
              <a:rPr lang="en-US" sz="3150">
                <a:solidFill>
                  <a:srgbClr val="12308A"/>
                </a:solidFill>
                <a:latin typeface="League Spartan"/>
                <a:ea typeface="League Spartan"/>
                <a:cs typeface="League Spartan"/>
                <a:sym typeface="League Spartan"/>
              </a:rPr>
              <a:t>For example: </a:t>
            </a:r>
          </a:p>
          <a:p>
            <a:pPr algn="ctr">
              <a:lnSpc>
                <a:spcPts val="4409"/>
              </a:lnSpc>
            </a:pPr>
          </a:p>
          <a:p>
            <a:pPr algn="ctr">
              <a:lnSpc>
                <a:spcPts val="4130"/>
              </a:lnSpc>
            </a:pPr>
            <a:r>
              <a:rPr lang="en-US" sz="2950">
                <a:solidFill>
                  <a:srgbClr val="FF1616"/>
                </a:solidFill>
                <a:latin typeface="League Spartan"/>
                <a:ea typeface="League Spartan"/>
                <a:cs typeface="League Spartan"/>
                <a:sym typeface="League Spartan"/>
              </a:rPr>
              <a:t>A formula one driver has travelled at a speed of 150 miles per hour for 25 minutes. What distance have they covered?</a:t>
            </a:r>
          </a:p>
          <a:p>
            <a:pPr algn="ctr">
              <a:lnSpc>
                <a:spcPts val="4130"/>
              </a:lnSpc>
            </a:pPr>
          </a:p>
          <a:p>
            <a:pPr algn="ctr">
              <a:lnSpc>
                <a:spcPts val="4130"/>
              </a:lnSpc>
            </a:pPr>
          </a:p>
          <a:p>
            <a:pPr algn="ctr">
              <a:lnSpc>
                <a:spcPts val="4409"/>
              </a:lnSpc>
            </a:pPr>
          </a:p>
        </p:txBody>
      </p:sp>
      <p:sp>
        <p:nvSpPr>
          <p:cNvPr name="TextBox 7" id="7"/>
          <p:cNvSpPr txBox="true"/>
          <p:nvPr/>
        </p:nvSpPr>
        <p:spPr>
          <a:xfrm rot="0">
            <a:off x="185212" y="8601077"/>
            <a:ext cx="11057862" cy="931492"/>
          </a:xfrm>
          <a:prstGeom prst="rect">
            <a:avLst/>
          </a:prstGeom>
        </p:spPr>
        <p:txBody>
          <a:bodyPr anchor="t" rtlCol="false" tIns="0" lIns="0" bIns="0" rIns="0">
            <a:spAutoFit/>
          </a:bodyPr>
          <a:lstStyle/>
          <a:p>
            <a:pPr algn="ctr">
              <a:lnSpc>
                <a:spcPts val="3782"/>
              </a:lnSpc>
              <a:spcBef>
                <a:spcPct val="0"/>
              </a:spcBef>
            </a:pPr>
            <a:r>
              <a:rPr lang="en-US" sz="2702">
                <a:solidFill>
                  <a:srgbClr val="12308A"/>
                </a:solidFill>
                <a:latin typeface="League Spartan"/>
                <a:ea typeface="League Spartan"/>
                <a:cs typeface="League Spartan"/>
                <a:sym typeface="League Spartan"/>
              </a:rPr>
              <a:t>HINT: </a:t>
            </a:r>
            <a:r>
              <a:rPr lang="en-US" b="true" sz="2702">
                <a:solidFill>
                  <a:srgbClr val="12308A"/>
                </a:solidFill>
                <a:latin typeface="League Spartan"/>
                <a:ea typeface="League Spartan"/>
                <a:cs typeface="League Spartan"/>
                <a:sym typeface="League Spartan"/>
              </a:rPr>
              <a:t>To keep the units the same you must convert 25 minutes to hours. (25/60 = 0.416 hours)</a:t>
            </a:r>
          </a:p>
        </p:txBody>
      </p:sp>
      <p:grpSp>
        <p:nvGrpSpPr>
          <p:cNvPr name="Group 8" id="8"/>
          <p:cNvGrpSpPr/>
          <p:nvPr/>
        </p:nvGrpSpPr>
        <p:grpSpPr>
          <a:xfrm rot="0">
            <a:off x="15246393" y="7340993"/>
            <a:ext cx="5144013" cy="5144013"/>
            <a:chOff x="0" y="0"/>
            <a:chExt cx="6350000" cy="6350000"/>
          </a:xfrm>
        </p:grpSpPr>
        <p:sp>
          <p:nvSpPr>
            <p:cNvPr name="Freeform 9" id="9"/>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9353"/>
            </a:solidFill>
          </p:spPr>
        </p:sp>
      </p:grpSp>
      <p:sp>
        <p:nvSpPr>
          <p:cNvPr name="TextBox 10" id="10"/>
          <p:cNvSpPr txBox="true"/>
          <p:nvPr/>
        </p:nvSpPr>
        <p:spPr>
          <a:xfrm rot="0">
            <a:off x="15892908" y="8567720"/>
            <a:ext cx="2199983" cy="1421155"/>
          </a:xfrm>
          <a:prstGeom prst="rect">
            <a:avLst/>
          </a:prstGeom>
        </p:spPr>
        <p:txBody>
          <a:bodyPr anchor="t" rtlCol="false" tIns="0" lIns="0" bIns="0" rIns="0">
            <a:spAutoFit/>
          </a:bodyPr>
          <a:lstStyle/>
          <a:p>
            <a:pPr algn="ctr">
              <a:lnSpc>
                <a:spcPts val="5745"/>
              </a:lnSpc>
            </a:pPr>
            <a:r>
              <a:rPr lang="en-US" sz="4103">
                <a:solidFill>
                  <a:srgbClr val="12308A"/>
                </a:solidFill>
                <a:latin typeface="League Spartan"/>
                <a:ea typeface="League Spartan"/>
                <a:cs typeface="League Spartan"/>
                <a:sym typeface="League Spartan"/>
              </a:rPr>
              <a:t>Booklet </a:t>
            </a:r>
          </a:p>
          <a:p>
            <a:pPr algn="ctr">
              <a:lnSpc>
                <a:spcPts val="5745"/>
              </a:lnSpc>
              <a:spcBef>
                <a:spcPct val="0"/>
              </a:spcBef>
            </a:pPr>
            <a:r>
              <a:rPr lang="en-US" sz="4103">
                <a:solidFill>
                  <a:srgbClr val="12308A"/>
                </a:solidFill>
                <a:latin typeface="League Spartan"/>
                <a:ea typeface="League Spartan"/>
                <a:cs typeface="League Spartan"/>
                <a:sym typeface="League Spartan"/>
              </a:rPr>
              <a:t>Page 7 </a:t>
            </a:r>
          </a:p>
        </p:txBody>
      </p:sp>
      <p:sp>
        <p:nvSpPr>
          <p:cNvPr name="Freeform 11" id="11"/>
          <p:cNvSpPr/>
          <p:nvPr/>
        </p:nvSpPr>
        <p:spPr>
          <a:xfrm flipH="false" flipV="false" rot="-3164339">
            <a:off x="9295360" y="7677888"/>
            <a:ext cx="1266618" cy="587394"/>
          </a:xfrm>
          <a:custGeom>
            <a:avLst/>
            <a:gdLst/>
            <a:ahLst/>
            <a:cxnLst/>
            <a:rect r="r" b="b" t="t" l="l"/>
            <a:pathLst>
              <a:path h="587394" w="1266618">
                <a:moveTo>
                  <a:pt x="0" y="0"/>
                </a:moveTo>
                <a:lnTo>
                  <a:pt x="1266618" y="0"/>
                </a:lnTo>
                <a:lnTo>
                  <a:pt x="1266618" y="587394"/>
                </a:lnTo>
                <a:lnTo>
                  <a:pt x="0" y="58739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E0DEDF"/>
        </a:solidFill>
      </p:bgPr>
    </p:bg>
    <p:spTree>
      <p:nvGrpSpPr>
        <p:cNvPr id="1" name=""/>
        <p:cNvGrpSpPr/>
        <p:nvPr/>
      </p:nvGrpSpPr>
      <p:grpSpPr>
        <a:xfrm>
          <a:off x="0" y="0"/>
          <a:ext cx="0" cy="0"/>
          <a:chOff x="0" y="0"/>
          <a:chExt cx="0" cy="0"/>
        </a:xfrm>
      </p:grpSpPr>
      <p:grpSp>
        <p:nvGrpSpPr>
          <p:cNvPr name="Group 2" id="2"/>
          <p:cNvGrpSpPr/>
          <p:nvPr/>
        </p:nvGrpSpPr>
        <p:grpSpPr>
          <a:xfrm rot="0">
            <a:off x="0" y="-27687"/>
            <a:ext cx="18288000" cy="1569705"/>
            <a:chOff x="0" y="0"/>
            <a:chExt cx="6186311" cy="530986"/>
          </a:xfrm>
        </p:grpSpPr>
        <p:sp>
          <p:nvSpPr>
            <p:cNvPr name="Freeform 3" id="3"/>
            <p:cNvSpPr/>
            <p:nvPr/>
          </p:nvSpPr>
          <p:spPr>
            <a:xfrm flipH="false" flipV="false" rot="0">
              <a:off x="0" y="0"/>
              <a:ext cx="6186311" cy="530986"/>
            </a:xfrm>
            <a:custGeom>
              <a:avLst/>
              <a:gdLst/>
              <a:ahLst/>
              <a:cxnLst/>
              <a:rect r="r" b="b" t="t" l="l"/>
              <a:pathLst>
                <a:path h="530986" w="6186311">
                  <a:moveTo>
                    <a:pt x="0" y="0"/>
                  </a:moveTo>
                  <a:lnTo>
                    <a:pt x="6186311" y="0"/>
                  </a:lnTo>
                  <a:lnTo>
                    <a:pt x="6186311" y="530986"/>
                  </a:lnTo>
                  <a:lnTo>
                    <a:pt x="0" y="530986"/>
                  </a:lnTo>
                  <a:close/>
                </a:path>
              </a:pathLst>
            </a:custGeom>
            <a:solidFill>
              <a:srgbClr val="12308A"/>
            </a:solidFill>
          </p:spPr>
        </p:sp>
      </p:grpSp>
      <p:sp>
        <p:nvSpPr>
          <p:cNvPr name="Freeform 4" id="4"/>
          <p:cNvSpPr/>
          <p:nvPr/>
        </p:nvSpPr>
        <p:spPr>
          <a:xfrm flipH="false" flipV="false" rot="0">
            <a:off x="574282" y="1878718"/>
            <a:ext cx="7945564" cy="7945564"/>
          </a:xfrm>
          <a:custGeom>
            <a:avLst/>
            <a:gdLst/>
            <a:ahLst/>
            <a:cxnLst/>
            <a:rect r="r" b="b" t="t" l="l"/>
            <a:pathLst>
              <a:path h="7945564" w="7945564">
                <a:moveTo>
                  <a:pt x="0" y="0"/>
                </a:moveTo>
                <a:lnTo>
                  <a:pt x="7945564" y="0"/>
                </a:lnTo>
                <a:lnTo>
                  <a:pt x="7945564" y="7945565"/>
                </a:lnTo>
                <a:lnTo>
                  <a:pt x="0" y="79455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10723064" y="1878718"/>
            <a:ext cx="6179042" cy="6179042"/>
          </a:xfrm>
          <a:custGeom>
            <a:avLst/>
            <a:gdLst/>
            <a:ahLst/>
            <a:cxnLst/>
            <a:rect r="r" b="b" t="t" l="l"/>
            <a:pathLst>
              <a:path h="6179042" w="6179042">
                <a:moveTo>
                  <a:pt x="0" y="0"/>
                </a:moveTo>
                <a:lnTo>
                  <a:pt x="6179042" y="0"/>
                </a:lnTo>
                <a:lnTo>
                  <a:pt x="6179042" y="6179043"/>
                </a:lnTo>
                <a:lnTo>
                  <a:pt x="0" y="6179043"/>
                </a:lnTo>
                <a:lnTo>
                  <a:pt x="0" y="0"/>
                </a:lnTo>
                <a:close/>
              </a:path>
            </a:pathLst>
          </a:custGeom>
          <a:blipFill>
            <a:blip r:embed="rId4"/>
            <a:stretch>
              <a:fillRect l="0" t="0" r="0" b="0"/>
            </a:stretch>
          </a:blipFill>
        </p:spPr>
      </p:sp>
      <p:grpSp>
        <p:nvGrpSpPr>
          <p:cNvPr name="Group 6" id="6"/>
          <p:cNvGrpSpPr/>
          <p:nvPr/>
        </p:nvGrpSpPr>
        <p:grpSpPr>
          <a:xfrm rot="0">
            <a:off x="14516221" y="5266611"/>
            <a:ext cx="611349" cy="584890"/>
            <a:chOff x="0" y="0"/>
            <a:chExt cx="812800" cy="777622"/>
          </a:xfrm>
        </p:grpSpPr>
        <p:sp>
          <p:nvSpPr>
            <p:cNvPr name="Freeform 7" id="7"/>
            <p:cNvSpPr/>
            <p:nvPr/>
          </p:nvSpPr>
          <p:spPr>
            <a:xfrm flipH="false" flipV="false" rot="0">
              <a:off x="0" y="0"/>
              <a:ext cx="812800" cy="777622"/>
            </a:xfrm>
            <a:custGeom>
              <a:avLst/>
              <a:gdLst/>
              <a:ahLst/>
              <a:cxnLst/>
              <a:rect r="r" b="b" t="t" l="l"/>
              <a:pathLst>
                <a:path h="777622" w="812800">
                  <a:moveTo>
                    <a:pt x="406400" y="0"/>
                  </a:moveTo>
                  <a:cubicBezTo>
                    <a:pt x="181951" y="0"/>
                    <a:pt x="0" y="174077"/>
                    <a:pt x="0" y="388811"/>
                  </a:cubicBezTo>
                  <a:cubicBezTo>
                    <a:pt x="0" y="603546"/>
                    <a:pt x="181951" y="777622"/>
                    <a:pt x="406400" y="777622"/>
                  </a:cubicBezTo>
                  <a:cubicBezTo>
                    <a:pt x="630849" y="777622"/>
                    <a:pt x="812800" y="603546"/>
                    <a:pt x="812800" y="388811"/>
                  </a:cubicBezTo>
                  <a:cubicBezTo>
                    <a:pt x="812800" y="174077"/>
                    <a:pt x="630849" y="0"/>
                    <a:pt x="406400" y="0"/>
                  </a:cubicBezTo>
                  <a:close/>
                </a:path>
              </a:pathLst>
            </a:custGeom>
            <a:solidFill>
              <a:srgbClr val="FF1616"/>
            </a:solidFill>
          </p:spPr>
        </p:sp>
        <p:sp>
          <p:nvSpPr>
            <p:cNvPr name="TextBox 8" id="8"/>
            <p:cNvSpPr txBox="true"/>
            <p:nvPr/>
          </p:nvSpPr>
          <p:spPr>
            <a:xfrm>
              <a:off x="76200" y="15752"/>
              <a:ext cx="660400" cy="688968"/>
            </a:xfrm>
            <a:prstGeom prst="rect">
              <a:avLst/>
            </a:prstGeom>
          </p:spPr>
          <p:txBody>
            <a:bodyPr anchor="ctr" rtlCol="false" tIns="50800" lIns="50800" bIns="50800" rIns="50800"/>
            <a:lstStyle/>
            <a:p>
              <a:pPr algn="ctr">
                <a:lnSpc>
                  <a:spcPts val="3546"/>
                </a:lnSpc>
              </a:pPr>
            </a:p>
          </p:txBody>
        </p:sp>
      </p:grpSp>
      <p:grpSp>
        <p:nvGrpSpPr>
          <p:cNvPr name="Group 9" id="9"/>
          <p:cNvGrpSpPr/>
          <p:nvPr/>
        </p:nvGrpSpPr>
        <p:grpSpPr>
          <a:xfrm rot="0">
            <a:off x="11990291" y="3695420"/>
            <a:ext cx="611349" cy="584890"/>
            <a:chOff x="0" y="0"/>
            <a:chExt cx="812800" cy="777622"/>
          </a:xfrm>
        </p:grpSpPr>
        <p:sp>
          <p:nvSpPr>
            <p:cNvPr name="Freeform 10" id="10"/>
            <p:cNvSpPr/>
            <p:nvPr/>
          </p:nvSpPr>
          <p:spPr>
            <a:xfrm flipH="false" flipV="false" rot="0">
              <a:off x="0" y="0"/>
              <a:ext cx="812800" cy="777622"/>
            </a:xfrm>
            <a:custGeom>
              <a:avLst/>
              <a:gdLst/>
              <a:ahLst/>
              <a:cxnLst/>
              <a:rect r="r" b="b" t="t" l="l"/>
              <a:pathLst>
                <a:path h="777622" w="812800">
                  <a:moveTo>
                    <a:pt x="406400" y="0"/>
                  </a:moveTo>
                  <a:cubicBezTo>
                    <a:pt x="181951" y="0"/>
                    <a:pt x="0" y="174077"/>
                    <a:pt x="0" y="388811"/>
                  </a:cubicBezTo>
                  <a:cubicBezTo>
                    <a:pt x="0" y="603546"/>
                    <a:pt x="181951" y="777622"/>
                    <a:pt x="406400" y="777622"/>
                  </a:cubicBezTo>
                  <a:cubicBezTo>
                    <a:pt x="630849" y="777622"/>
                    <a:pt x="812800" y="603546"/>
                    <a:pt x="812800" y="388811"/>
                  </a:cubicBezTo>
                  <a:cubicBezTo>
                    <a:pt x="812800" y="174077"/>
                    <a:pt x="630849" y="0"/>
                    <a:pt x="406400" y="0"/>
                  </a:cubicBezTo>
                  <a:close/>
                </a:path>
              </a:pathLst>
            </a:custGeom>
            <a:solidFill>
              <a:srgbClr val="FF1616"/>
            </a:solidFill>
          </p:spPr>
        </p:sp>
        <p:sp>
          <p:nvSpPr>
            <p:cNvPr name="TextBox 11" id="11"/>
            <p:cNvSpPr txBox="true"/>
            <p:nvPr/>
          </p:nvSpPr>
          <p:spPr>
            <a:xfrm>
              <a:off x="76200" y="15752"/>
              <a:ext cx="660400" cy="688968"/>
            </a:xfrm>
            <a:prstGeom prst="rect">
              <a:avLst/>
            </a:prstGeom>
          </p:spPr>
          <p:txBody>
            <a:bodyPr anchor="ctr" rtlCol="false" tIns="50800" lIns="50800" bIns="50800" rIns="50800"/>
            <a:lstStyle/>
            <a:p>
              <a:pPr algn="ctr">
                <a:lnSpc>
                  <a:spcPts val="3546"/>
                </a:lnSpc>
              </a:pPr>
            </a:p>
          </p:txBody>
        </p:sp>
      </p:grpSp>
      <p:sp>
        <p:nvSpPr>
          <p:cNvPr name="TextBox 12" id="12"/>
          <p:cNvSpPr txBox="true"/>
          <p:nvPr/>
        </p:nvSpPr>
        <p:spPr>
          <a:xfrm rot="0">
            <a:off x="-3864974" y="150387"/>
            <a:ext cx="26017948" cy="1045209"/>
          </a:xfrm>
          <a:prstGeom prst="rect">
            <a:avLst/>
          </a:prstGeom>
        </p:spPr>
        <p:txBody>
          <a:bodyPr anchor="t" rtlCol="false" tIns="0" lIns="0" bIns="0" rIns="0">
            <a:spAutoFit/>
          </a:bodyPr>
          <a:lstStyle/>
          <a:p>
            <a:pPr algn="ctr">
              <a:lnSpc>
                <a:spcPts val="8540"/>
              </a:lnSpc>
              <a:spcBef>
                <a:spcPct val="0"/>
              </a:spcBef>
            </a:pPr>
            <a:r>
              <a:rPr lang="en-US" sz="6100">
                <a:solidFill>
                  <a:srgbClr val="E0DEDF"/>
                </a:solidFill>
                <a:latin typeface="League Spartan"/>
                <a:ea typeface="League Spartan"/>
                <a:cs typeface="League Spartan"/>
                <a:sym typeface="League Spartan"/>
              </a:rPr>
              <a:t>CENTRE OF MASS (COM)</a:t>
            </a:r>
          </a:p>
        </p:txBody>
      </p:sp>
      <p:sp>
        <p:nvSpPr>
          <p:cNvPr name="TextBox 13" id="13"/>
          <p:cNvSpPr txBox="true"/>
          <p:nvPr/>
        </p:nvSpPr>
        <p:spPr>
          <a:xfrm rot="0">
            <a:off x="817030" y="2378798"/>
            <a:ext cx="7460070" cy="7445485"/>
          </a:xfrm>
          <a:prstGeom prst="rect">
            <a:avLst/>
          </a:prstGeom>
        </p:spPr>
        <p:txBody>
          <a:bodyPr anchor="t" rtlCol="false" tIns="0" lIns="0" bIns="0" rIns="0">
            <a:spAutoFit/>
          </a:bodyPr>
          <a:lstStyle/>
          <a:p>
            <a:pPr algn="ctr">
              <a:lnSpc>
                <a:spcPts val="4587"/>
              </a:lnSpc>
            </a:pPr>
            <a:r>
              <a:rPr lang="en-US" sz="3277">
                <a:solidFill>
                  <a:srgbClr val="12308A"/>
                </a:solidFill>
                <a:latin typeface="League Spartan"/>
                <a:ea typeface="League Spartan"/>
                <a:cs typeface="League Spartan"/>
                <a:sym typeface="League Spartan"/>
              </a:rPr>
              <a:t>The COM of an object is where its mass is considered to be concentrated. </a:t>
            </a:r>
          </a:p>
          <a:p>
            <a:pPr algn="ctr">
              <a:lnSpc>
                <a:spcPts val="4587"/>
              </a:lnSpc>
            </a:pPr>
            <a:r>
              <a:rPr lang="en-US" sz="3277">
                <a:solidFill>
                  <a:srgbClr val="12308A"/>
                </a:solidFill>
                <a:latin typeface="League Spartan"/>
                <a:ea typeface="League Spartan"/>
                <a:cs typeface="League Spartan"/>
                <a:sym typeface="League Spartan"/>
              </a:rPr>
              <a:t>It can be defined as ‘</a:t>
            </a:r>
            <a:r>
              <a:rPr lang="en-US" sz="3277">
                <a:solidFill>
                  <a:srgbClr val="000000"/>
                </a:solidFill>
                <a:latin typeface="League Spartan"/>
                <a:ea typeface="League Spartan"/>
                <a:cs typeface="League Spartan"/>
                <a:sym typeface="League Spartan"/>
              </a:rPr>
              <a:t>the point of balance</a:t>
            </a:r>
            <a:r>
              <a:rPr lang="en-US" sz="3277">
                <a:solidFill>
                  <a:srgbClr val="12308A"/>
                </a:solidFill>
                <a:latin typeface="League Spartan"/>
                <a:ea typeface="League Spartan"/>
                <a:cs typeface="League Spartan"/>
                <a:sym typeface="League Spartan"/>
              </a:rPr>
              <a:t>’. </a:t>
            </a:r>
          </a:p>
          <a:p>
            <a:pPr algn="ctr">
              <a:lnSpc>
                <a:spcPts val="4587"/>
              </a:lnSpc>
            </a:pPr>
          </a:p>
          <a:p>
            <a:pPr algn="ctr">
              <a:lnSpc>
                <a:spcPts val="4587"/>
              </a:lnSpc>
            </a:pPr>
            <a:r>
              <a:rPr lang="en-US" sz="3277">
                <a:solidFill>
                  <a:srgbClr val="12308A"/>
                </a:solidFill>
                <a:latin typeface="League Spartan"/>
                <a:ea typeface="League Spartan"/>
                <a:cs typeface="League Spartan"/>
                <a:sym typeface="League Spartan"/>
              </a:rPr>
              <a:t>A person's COM differs depending on their height, weight, muscle mass and body shape. </a:t>
            </a:r>
          </a:p>
          <a:p>
            <a:pPr algn="ctr">
              <a:lnSpc>
                <a:spcPts val="4587"/>
              </a:lnSpc>
            </a:pPr>
            <a:r>
              <a:rPr lang="en-US" sz="3277">
                <a:solidFill>
                  <a:srgbClr val="12308A"/>
                </a:solidFill>
                <a:latin typeface="League Spartan"/>
                <a:ea typeface="League Spartan"/>
                <a:cs typeface="League Spartan"/>
                <a:sym typeface="League Spartan"/>
              </a:rPr>
              <a:t>Our centre of mass also changes  when we alter our position which happens frequently in sport. </a:t>
            </a:r>
          </a:p>
          <a:p>
            <a:pPr algn="ctr">
              <a:lnSpc>
                <a:spcPts val="4587"/>
              </a:lnSpc>
            </a:pPr>
          </a:p>
        </p:txBody>
      </p:sp>
      <p:sp>
        <p:nvSpPr>
          <p:cNvPr name="TextBox 14" id="14"/>
          <p:cNvSpPr txBox="true"/>
          <p:nvPr/>
        </p:nvSpPr>
        <p:spPr>
          <a:xfrm rot="0">
            <a:off x="12040204" y="8000611"/>
            <a:ext cx="4092773" cy="504826"/>
          </a:xfrm>
          <a:prstGeom prst="rect">
            <a:avLst/>
          </a:prstGeom>
        </p:spPr>
        <p:txBody>
          <a:bodyPr anchor="t" rtlCol="false" tIns="0" lIns="0" bIns="0" rIns="0">
            <a:spAutoFit/>
          </a:bodyPr>
          <a:lstStyle/>
          <a:p>
            <a:pPr algn="ctr">
              <a:lnSpc>
                <a:spcPts val="4199"/>
              </a:lnSpc>
            </a:pPr>
            <a:r>
              <a:rPr lang="en-US" sz="2999">
                <a:solidFill>
                  <a:srgbClr val="12308A"/>
                </a:solidFill>
                <a:latin typeface="League Spartan"/>
                <a:ea typeface="League Spartan"/>
                <a:cs typeface="League Spartan"/>
                <a:sym typeface="League Spartan"/>
              </a:rPr>
              <a:t>Key: Red Dot = COM </a:t>
            </a:r>
          </a:p>
        </p:txBody>
      </p:sp>
      <p:sp>
        <p:nvSpPr>
          <p:cNvPr name="TextBox 15" id="15"/>
          <p:cNvSpPr txBox="true"/>
          <p:nvPr/>
        </p:nvSpPr>
        <p:spPr>
          <a:xfrm rot="0">
            <a:off x="10006019" y="8781661"/>
            <a:ext cx="7613131" cy="1082040"/>
          </a:xfrm>
          <a:prstGeom prst="rect">
            <a:avLst/>
          </a:prstGeom>
        </p:spPr>
        <p:txBody>
          <a:bodyPr anchor="t" rtlCol="false" tIns="0" lIns="0" bIns="0" rIns="0">
            <a:spAutoFit/>
          </a:bodyPr>
          <a:lstStyle/>
          <a:p>
            <a:pPr algn="ctr">
              <a:lnSpc>
                <a:spcPts val="4409"/>
              </a:lnSpc>
            </a:pPr>
            <a:r>
              <a:rPr lang="en-US" sz="3150">
                <a:solidFill>
                  <a:srgbClr val="12308A"/>
                </a:solidFill>
                <a:latin typeface="League Spartan"/>
                <a:ea typeface="League Spartan"/>
                <a:cs typeface="League Spartan"/>
                <a:sym typeface="League Spartan"/>
              </a:rPr>
              <a:t>Note how the athlete's COM changes as they change positions</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E0DEDF"/>
        </a:solidFill>
      </p:bgPr>
    </p:bg>
    <p:spTree>
      <p:nvGrpSpPr>
        <p:cNvPr id="1" name=""/>
        <p:cNvGrpSpPr/>
        <p:nvPr/>
      </p:nvGrpSpPr>
      <p:grpSpPr>
        <a:xfrm>
          <a:off x="0" y="0"/>
          <a:ext cx="0" cy="0"/>
          <a:chOff x="0" y="0"/>
          <a:chExt cx="0" cy="0"/>
        </a:xfrm>
      </p:grpSpPr>
      <p:grpSp>
        <p:nvGrpSpPr>
          <p:cNvPr name="Group 2" id="2"/>
          <p:cNvGrpSpPr/>
          <p:nvPr/>
        </p:nvGrpSpPr>
        <p:grpSpPr>
          <a:xfrm rot="0">
            <a:off x="0" y="-27687"/>
            <a:ext cx="18288000" cy="1569705"/>
            <a:chOff x="0" y="0"/>
            <a:chExt cx="6186311" cy="530986"/>
          </a:xfrm>
        </p:grpSpPr>
        <p:sp>
          <p:nvSpPr>
            <p:cNvPr name="Freeform 3" id="3"/>
            <p:cNvSpPr/>
            <p:nvPr/>
          </p:nvSpPr>
          <p:spPr>
            <a:xfrm flipH="false" flipV="false" rot="0">
              <a:off x="0" y="0"/>
              <a:ext cx="6186311" cy="530986"/>
            </a:xfrm>
            <a:custGeom>
              <a:avLst/>
              <a:gdLst/>
              <a:ahLst/>
              <a:cxnLst/>
              <a:rect r="r" b="b" t="t" l="l"/>
              <a:pathLst>
                <a:path h="530986" w="6186311">
                  <a:moveTo>
                    <a:pt x="0" y="0"/>
                  </a:moveTo>
                  <a:lnTo>
                    <a:pt x="6186311" y="0"/>
                  </a:lnTo>
                  <a:lnTo>
                    <a:pt x="6186311" y="530986"/>
                  </a:lnTo>
                  <a:lnTo>
                    <a:pt x="0" y="530986"/>
                  </a:lnTo>
                  <a:close/>
                </a:path>
              </a:pathLst>
            </a:custGeom>
            <a:solidFill>
              <a:srgbClr val="12308A"/>
            </a:solidFill>
          </p:spPr>
        </p:sp>
      </p:grpSp>
      <p:grpSp>
        <p:nvGrpSpPr>
          <p:cNvPr name="Group 4" id="4"/>
          <p:cNvGrpSpPr/>
          <p:nvPr/>
        </p:nvGrpSpPr>
        <p:grpSpPr>
          <a:xfrm rot="0">
            <a:off x="7309903" y="2642933"/>
            <a:ext cx="3668194" cy="3615276"/>
            <a:chOff x="0" y="0"/>
            <a:chExt cx="812800" cy="801074"/>
          </a:xfrm>
        </p:grpSpPr>
        <p:sp>
          <p:nvSpPr>
            <p:cNvPr name="Freeform 5" id="5"/>
            <p:cNvSpPr/>
            <p:nvPr/>
          </p:nvSpPr>
          <p:spPr>
            <a:xfrm flipH="false" flipV="false" rot="0">
              <a:off x="0" y="0"/>
              <a:ext cx="812800" cy="801075"/>
            </a:xfrm>
            <a:custGeom>
              <a:avLst/>
              <a:gdLst/>
              <a:ahLst/>
              <a:cxnLst/>
              <a:rect r="r" b="b" t="t" l="l"/>
              <a:pathLst>
                <a:path h="801075" w="812800">
                  <a:moveTo>
                    <a:pt x="406400" y="0"/>
                  </a:moveTo>
                  <a:cubicBezTo>
                    <a:pt x="181951" y="0"/>
                    <a:pt x="0" y="179327"/>
                    <a:pt x="0" y="400537"/>
                  </a:cubicBezTo>
                  <a:cubicBezTo>
                    <a:pt x="0" y="621748"/>
                    <a:pt x="181951" y="801075"/>
                    <a:pt x="406400" y="801075"/>
                  </a:cubicBezTo>
                  <a:cubicBezTo>
                    <a:pt x="630849" y="801075"/>
                    <a:pt x="812800" y="621748"/>
                    <a:pt x="812800" y="400537"/>
                  </a:cubicBezTo>
                  <a:cubicBezTo>
                    <a:pt x="812800" y="179327"/>
                    <a:pt x="630849" y="0"/>
                    <a:pt x="406400" y="0"/>
                  </a:cubicBezTo>
                  <a:close/>
                </a:path>
              </a:pathLst>
            </a:custGeom>
            <a:solidFill>
              <a:srgbClr val="12308A"/>
            </a:solidFill>
          </p:spPr>
        </p:sp>
        <p:sp>
          <p:nvSpPr>
            <p:cNvPr name="TextBox 6" id="6"/>
            <p:cNvSpPr txBox="true"/>
            <p:nvPr/>
          </p:nvSpPr>
          <p:spPr>
            <a:xfrm>
              <a:off x="76200" y="8426"/>
              <a:ext cx="660400" cy="717548"/>
            </a:xfrm>
            <a:prstGeom prst="rect">
              <a:avLst/>
            </a:prstGeom>
          </p:spPr>
          <p:txBody>
            <a:bodyPr anchor="ctr" rtlCol="false" tIns="50800" lIns="50800" bIns="50800" rIns="50800"/>
            <a:lstStyle/>
            <a:p>
              <a:pPr algn="ctr">
                <a:lnSpc>
                  <a:spcPts val="4946"/>
                </a:lnSpc>
              </a:pPr>
              <a:r>
                <a:rPr lang="en-US" sz="3533">
                  <a:solidFill>
                    <a:srgbClr val="FFFFFF"/>
                  </a:solidFill>
                  <a:latin typeface="League Spartan"/>
                  <a:ea typeface="League Spartan"/>
                  <a:cs typeface="League Spartan"/>
                  <a:sym typeface="League Spartan"/>
                </a:rPr>
                <a:t>The four factors that affect stability</a:t>
              </a:r>
            </a:p>
          </p:txBody>
        </p:sp>
      </p:grpSp>
      <p:sp>
        <p:nvSpPr>
          <p:cNvPr name="Freeform 7" id="7"/>
          <p:cNvSpPr/>
          <p:nvPr/>
        </p:nvSpPr>
        <p:spPr>
          <a:xfrm flipH="false" flipV="false" rot="-1430388">
            <a:off x="6358432" y="5329438"/>
            <a:ext cx="1266618" cy="587394"/>
          </a:xfrm>
          <a:custGeom>
            <a:avLst/>
            <a:gdLst/>
            <a:ahLst/>
            <a:cxnLst/>
            <a:rect r="r" b="b" t="t" l="l"/>
            <a:pathLst>
              <a:path h="587394" w="1266618">
                <a:moveTo>
                  <a:pt x="0" y="0"/>
                </a:moveTo>
                <a:lnTo>
                  <a:pt x="1266618" y="0"/>
                </a:lnTo>
                <a:lnTo>
                  <a:pt x="1266618" y="587394"/>
                </a:lnTo>
                <a:lnTo>
                  <a:pt x="0" y="58739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8364749">
            <a:off x="10676506" y="5329438"/>
            <a:ext cx="1266618" cy="587394"/>
          </a:xfrm>
          <a:custGeom>
            <a:avLst/>
            <a:gdLst/>
            <a:ahLst/>
            <a:cxnLst/>
            <a:rect r="r" b="b" t="t" l="l"/>
            <a:pathLst>
              <a:path h="587394" w="1266618">
                <a:moveTo>
                  <a:pt x="0" y="0"/>
                </a:moveTo>
                <a:lnTo>
                  <a:pt x="1266619" y="0"/>
                </a:lnTo>
                <a:lnTo>
                  <a:pt x="1266619" y="587394"/>
                </a:lnTo>
                <a:lnTo>
                  <a:pt x="0" y="58739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1666097">
            <a:off x="6359204" y="2904168"/>
            <a:ext cx="1266618" cy="587394"/>
          </a:xfrm>
          <a:custGeom>
            <a:avLst/>
            <a:gdLst/>
            <a:ahLst/>
            <a:cxnLst/>
            <a:rect r="r" b="b" t="t" l="l"/>
            <a:pathLst>
              <a:path h="587394" w="1266618">
                <a:moveTo>
                  <a:pt x="0" y="0"/>
                </a:moveTo>
                <a:lnTo>
                  <a:pt x="1266618" y="0"/>
                </a:lnTo>
                <a:lnTo>
                  <a:pt x="1266618" y="587394"/>
                </a:lnTo>
                <a:lnTo>
                  <a:pt x="0" y="58739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9563095">
            <a:off x="10652368" y="2961228"/>
            <a:ext cx="1266618" cy="587394"/>
          </a:xfrm>
          <a:custGeom>
            <a:avLst/>
            <a:gdLst/>
            <a:ahLst/>
            <a:cxnLst/>
            <a:rect r="r" b="b" t="t" l="l"/>
            <a:pathLst>
              <a:path h="587394" w="1266618">
                <a:moveTo>
                  <a:pt x="0" y="0"/>
                </a:moveTo>
                <a:lnTo>
                  <a:pt x="1266618" y="0"/>
                </a:lnTo>
                <a:lnTo>
                  <a:pt x="1266618" y="587394"/>
                </a:lnTo>
                <a:lnTo>
                  <a:pt x="0" y="58739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4896931" y="4238901"/>
            <a:ext cx="8953463" cy="6715098"/>
          </a:xfrm>
          <a:custGeom>
            <a:avLst/>
            <a:gdLst/>
            <a:ahLst/>
            <a:cxnLst/>
            <a:rect r="r" b="b" t="t" l="l"/>
            <a:pathLst>
              <a:path h="6715098" w="8953463">
                <a:moveTo>
                  <a:pt x="0" y="0"/>
                </a:moveTo>
                <a:lnTo>
                  <a:pt x="8953463" y="0"/>
                </a:lnTo>
                <a:lnTo>
                  <a:pt x="8953463" y="6715097"/>
                </a:lnTo>
                <a:lnTo>
                  <a:pt x="0" y="6715097"/>
                </a:lnTo>
                <a:lnTo>
                  <a:pt x="0" y="0"/>
                </a:lnTo>
                <a:close/>
              </a:path>
            </a:pathLst>
          </a:custGeom>
          <a:blipFill>
            <a:blip r:embed="rId4"/>
            <a:stretch>
              <a:fillRect l="0" t="0" r="0" b="0"/>
            </a:stretch>
          </a:blipFill>
        </p:spPr>
      </p:sp>
      <p:sp>
        <p:nvSpPr>
          <p:cNvPr name="TextBox 12" id="12"/>
          <p:cNvSpPr txBox="true"/>
          <p:nvPr/>
        </p:nvSpPr>
        <p:spPr>
          <a:xfrm rot="0">
            <a:off x="-3864974" y="150387"/>
            <a:ext cx="26017948" cy="1045209"/>
          </a:xfrm>
          <a:prstGeom prst="rect">
            <a:avLst/>
          </a:prstGeom>
        </p:spPr>
        <p:txBody>
          <a:bodyPr anchor="t" rtlCol="false" tIns="0" lIns="0" bIns="0" rIns="0">
            <a:spAutoFit/>
          </a:bodyPr>
          <a:lstStyle/>
          <a:p>
            <a:pPr algn="ctr">
              <a:lnSpc>
                <a:spcPts val="8540"/>
              </a:lnSpc>
              <a:spcBef>
                <a:spcPct val="0"/>
              </a:spcBef>
            </a:pPr>
            <a:r>
              <a:rPr lang="en-US" sz="6100">
                <a:solidFill>
                  <a:srgbClr val="E0DEDF"/>
                </a:solidFill>
                <a:latin typeface="League Spartan"/>
                <a:ea typeface="League Spartan"/>
                <a:cs typeface="League Spartan"/>
                <a:sym typeface="League Spartan"/>
              </a:rPr>
              <a:t>STABILITY </a:t>
            </a:r>
          </a:p>
        </p:txBody>
      </p:sp>
      <p:sp>
        <p:nvSpPr>
          <p:cNvPr name="TextBox 13" id="13"/>
          <p:cNvSpPr txBox="true"/>
          <p:nvPr/>
        </p:nvSpPr>
        <p:spPr>
          <a:xfrm rot="0">
            <a:off x="441401" y="2318210"/>
            <a:ext cx="5852358" cy="1634490"/>
          </a:xfrm>
          <a:prstGeom prst="rect">
            <a:avLst/>
          </a:prstGeom>
        </p:spPr>
        <p:txBody>
          <a:bodyPr anchor="t" rtlCol="false" tIns="0" lIns="0" bIns="0" rIns="0">
            <a:spAutoFit/>
          </a:bodyPr>
          <a:lstStyle/>
          <a:p>
            <a:pPr algn="ctr" marL="680085" indent="-340042" lvl="1">
              <a:lnSpc>
                <a:spcPts val="4409"/>
              </a:lnSpc>
              <a:buAutoNum type="arabicPeriod" startAt="1"/>
            </a:pPr>
            <a:r>
              <a:rPr lang="en-US" sz="3150">
                <a:solidFill>
                  <a:srgbClr val="FF1616"/>
                </a:solidFill>
                <a:latin typeface="League Spartan"/>
                <a:ea typeface="League Spartan"/>
                <a:cs typeface="League Spartan"/>
                <a:sym typeface="League Spartan"/>
              </a:rPr>
              <a:t>The Height of the COM</a:t>
            </a:r>
          </a:p>
          <a:p>
            <a:pPr algn="ctr">
              <a:lnSpc>
                <a:spcPts val="4409"/>
              </a:lnSpc>
            </a:pPr>
            <a:r>
              <a:rPr lang="en-US" sz="3150">
                <a:solidFill>
                  <a:srgbClr val="12308A"/>
                </a:solidFill>
                <a:latin typeface="League Spartan"/>
                <a:ea typeface="League Spartan"/>
                <a:cs typeface="League Spartan"/>
                <a:sym typeface="League Spartan"/>
              </a:rPr>
              <a:t>Lowering the centre of mass will increase stability</a:t>
            </a:r>
          </a:p>
        </p:txBody>
      </p:sp>
      <p:sp>
        <p:nvSpPr>
          <p:cNvPr name="TextBox 14" id="14"/>
          <p:cNvSpPr txBox="true"/>
          <p:nvPr/>
        </p:nvSpPr>
        <p:spPr>
          <a:xfrm rot="0">
            <a:off x="11981841" y="2263631"/>
            <a:ext cx="5852358" cy="2186940"/>
          </a:xfrm>
          <a:prstGeom prst="rect">
            <a:avLst/>
          </a:prstGeom>
        </p:spPr>
        <p:txBody>
          <a:bodyPr anchor="t" rtlCol="false" tIns="0" lIns="0" bIns="0" rIns="0">
            <a:spAutoFit/>
          </a:bodyPr>
          <a:lstStyle/>
          <a:p>
            <a:pPr algn="ctr">
              <a:lnSpc>
                <a:spcPts val="4409"/>
              </a:lnSpc>
            </a:pPr>
            <a:r>
              <a:rPr lang="en-US" sz="3150">
                <a:solidFill>
                  <a:srgbClr val="FF1616"/>
                </a:solidFill>
                <a:latin typeface="League Spartan"/>
                <a:ea typeface="League Spartan"/>
                <a:cs typeface="League Spartan"/>
                <a:sym typeface="League Spartan"/>
              </a:rPr>
              <a:t>2.   Area of Base of Support  </a:t>
            </a:r>
            <a:r>
              <a:rPr lang="en-US" sz="3150">
                <a:solidFill>
                  <a:srgbClr val="12308A"/>
                </a:solidFill>
                <a:latin typeface="League Spartan"/>
                <a:ea typeface="League Spartan"/>
                <a:cs typeface="League Spartan"/>
                <a:sym typeface="League Spartan"/>
              </a:rPr>
              <a:t>The more contact points a performer has, the more stable they will become</a:t>
            </a:r>
          </a:p>
        </p:txBody>
      </p:sp>
      <p:sp>
        <p:nvSpPr>
          <p:cNvPr name="TextBox 15" id="15"/>
          <p:cNvSpPr txBox="true"/>
          <p:nvPr/>
        </p:nvSpPr>
        <p:spPr>
          <a:xfrm rot="0">
            <a:off x="282648" y="6201059"/>
            <a:ext cx="5852358" cy="2739390"/>
          </a:xfrm>
          <a:prstGeom prst="rect">
            <a:avLst/>
          </a:prstGeom>
        </p:spPr>
        <p:txBody>
          <a:bodyPr anchor="t" rtlCol="false" tIns="0" lIns="0" bIns="0" rIns="0">
            <a:spAutoFit/>
          </a:bodyPr>
          <a:lstStyle/>
          <a:p>
            <a:pPr algn="ctr">
              <a:lnSpc>
                <a:spcPts val="4409"/>
              </a:lnSpc>
            </a:pPr>
            <a:r>
              <a:rPr lang="en-US" sz="3150">
                <a:solidFill>
                  <a:srgbClr val="FF1616"/>
                </a:solidFill>
                <a:latin typeface="League Spartan"/>
                <a:ea typeface="League Spartan"/>
                <a:cs typeface="League Spartan"/>
                <a:sym typeface="League Spartan"/>
              </a:rPr>
              <a:t>3. Position of the Line of Gravity</a:t>
            </a:r>
          </a:p>
          <a:p>
            <a:pPr algn="ctr">
              <a:lnSpc>
                <a:spcPts val="4409"/>
              </a:lnSpc>
            </a:pPr>
            <a:r>
              <a:rPr lang="en-US" sz="3150">
                <a:solidFill>
                  <a:srgbClr val="12308A"/>
                </a:solidFill>
                <a:latin typeface="League Spartan"/>
                <a:ea typeface="League Spartan"/>
                <a:cs typeface="League Spartan"/>
                <a:sym typeface="League Spartan"/>
              </a:rPr>
              <a:t> This should be central over the base of support</a:t>
            </a:r>
          </a:p>
          <a:p>
            <a:pPr algn="ctr">
              <a:lnSpc>
                <a:spcPts val="4409"/>
              </a:lnSpc>
            </a:pPr>
          </a:p>
        </p:txBody>
      </p:sp>
      <p:sp>
        <p:nvSpPr>
          <p:cNvPr name="TextBox 16" id="16"/>
          <p:cNvSpPr txBox="true"/>
          <p:nvPr/>
        </p:nvSpPr>
        <p:spPr>
          <a:xfrm rot="0">
            <a:off x="12220861" y="6518910"/>
            <a:ext cx="5852358" cy="2186940"/>
          </a:xfrm>
          <a:prstGeom prst="rect">
            <a:avLst/>
          </a:prstGeom>
        </p:spPr>
        <p:txBody>
          <a:bodyPr anchor="t" rtlCol="false" tIns="0" lIns="0" bIns="0" rIns="0">
            <a:spAutoFit/>
          </a:bodyPr>
          <a:lstStyle/>
          <a:p>
            <a:pPr algn="ctr">
              <a:lnSpc>
                <a:spcPts val="4409"/>
              </a:lnSpc>
            </a:pPr>
            <a:r>
              <a:rPr lang="en-US" sz="3150">
                <a:solidFill>
                  <a:srgbClr val="FF1616"/>
                </a:solidFill>
                <a:latin typeface="League Spartan"/>
                <a:ea typeface="League Spartan"/>
                <a:cs typeface="League Spartan"/>
                <a:sym typeface="League Spartan"/>
              </a:rPr>
              <a:t>4.   Mass of the Performer </a:t>
            </a:r>
          </a:p>
          <a:p>
            <a:pPr algn="ctr">
              <a:lnSpc>
                <a:spcPts val="4409"/>
              </a:lnSpc>
            </a:pPr>
            <a:r>
              <a:rPr lang="en-US" sz="3150">
                <a:solidFill>
                  <a:srgbClr val="12308A"/>
                </a:solidFill>
                <a:latin typeface="League Spartan"/>
                <a:ea typeface="League Spartan"/>
                <a:cs typeface="League Spartan"/>
                <a:sym typeface="League Spartan"/>
              </a:rPr>
              <a:t>The greater the mass, the more stable a performer will become</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E0DEDF"/>
        </a:solidFill>
      </p:bgPr>
    </p:bg>
    <p:spTree>
      <p:nvGrpSpPr>
        <p:cNvPr id="1" name=""/>
        <p:cNvGrpSpPr/>
        <p:nvPr/>
      </p:nvGrpSpPr>
      <p:grpSpPr>
        <a:xfrm>
          <a:off x="0" y="0"/>
          <a:ext cx="0" cy="0"/>
          <a:chOff x="0" y="0"/>
          <a:chExt cx="0" cy="0"/>
        </a:xfrm>
      </p:grpSpPr>
      <p:grpSp>
        <p:nvGrpSpPr>
          <p:cNvPr name="Group 2" id="2"/>
          <p:cNvGrpSpPr/>
          <p:nvPr/>
        </p:nvGrpSpPr>
        <p:grpSpPr>
          <a:xfrm rot="0">
            <a:off x="0" y="-27687"/>
            <a:ext cx="18288000" cy="1569705"/>
            <a:chOff x="0" y="0"/>
            <a:chExt cx="6186311" cy="530986"/>
          </a:xfrm>
        </p:grpSpPr>
        <p:sp>
          <p:nvSpPr>
            <p:cNvPr name="Freeform 3" id="3"/>
            <p:cNvSpPr/>
            <p:nvPr/>
          </p:nvSpPr>
          <p:spPr>
            <a:xfrm flipH="false" flipV="false" rot="0">
              <a:off x="0" y="0"/>
              <a:ext cx="6186311" cy="530986"/>
            </a:xfrm>
            <a:custGeom>
              <a:avLst/>
              <a:gdLst/>
              <a:ahLst/>
              <a:cxnLst/>
              <a:rect r="r" b="b" t="t" l="l"/>
              <a:pathLst>
                <a:path h="530986" w="6186311">
                  <a:moveTo>
                    <a:pt x="0" y="0"/>
                  </a:moveTo>
                  <a:lnTo>
                    <a:pt x="6186311" y="0"/>
                  </a:lnTo>
                  <a:lnTo>
                    <a:pt x="6186311" y="530986"/>
                  </a:lnTo>
                  <a:lnTo>
                    <a:pt x="0" y="530986"/>
                  </a:lnTo>
                  <a:close/>
                </a:path>
              </a:pathLst>
            </a:custGeom>
            <a:solidFill>
              <a:srgbClr val="12308A"/>
            </a:solidFill>
          </p:spPr>
        </p:sp>
      </p:grpSp>
      <p:grpSp>
        <p:nvGrpSpPr>
          <p:cNvPr name="Group 4" id="4"/>
          <p:cNvGrpSpPr/>
          <p:nvPr/>
        </p:nvGrpSpPr>
        <p:grpSpPr>
          <a:xfrm rot="-2098809">
            <a:off x="6793710" y="3971660"/>
            <a:ext cx="3152540" cy="2758473"/>
            <a:chOff x="0" y="0"/>
            <a:chExt cx="812800" cy="711200"/>
          </a:xfrm>
        </p:grpSpPr>
        <p:sp>
          <p:nvSpPr>
            <p:cNvPr name="Freeform 5" id="5"/>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12308A"/>
            </a:solidFill>
          </p:spPr>
        </p:sp>
        <p:sp>
          <p:nvSpPr>
            <p:cNvPr name="TextBox 6" id="6"/>
            <p:cNvSpPr txBox="true"/>
            <p:nvPr/>
          </p:nvSpPr>
          <p:spPr>
            <a:xfrm>
              <a:off x="127000" y="273050"/>
              <a:ext cx="558800" cy="387350"/>
            </a:xfrm>
            <a:prstGeom prst="rect">
              <a:avLst/>
            </a:prstGeom>
          </p:spPr>
          <p:txBody>
            <a:bodyPr anchor="ctr" rtlCol="false" tIns="50800" lIns="50800" bIns="50800" rIns="50800"/>
            <a:lstStyle/>
            <a:p>
              <a:pPr algn="ctr">
                <a:lnSpc>
                  <a:spcPts val="3546"/>
                </a:lnSpc>
              </a:pPr>
            </a:p>
          </p:txBody>
        </p:sp>
      </p:grpSp>
      <p:grpSp>
        <p:nvGrpSpPr>
          <p:cNvPr name="Group 7" id="7"/>
          <p:cNvGrpSpPr/>
          <p:nvPr/>
        </p:nvGrpSpPr>
        <p:grpSpPr>
          <a:xfrm rot="0">
            <a:off x="1458942" y="4125390"/>
            <a:ext cx="3259248" cy="3259248"/>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2308A"/>
            </a:solidFill>
          </p:spPr>
        </p:sp>
        <p:sp>
          <p:nvSpPr>
            <p:cNvPr name="TextBox 9" id="9"/>
            <p:cNvSpPr txBox="true"/>
            <p:nvPr/>
          </p:nvSpPr>
          <p:spPr>
            <a:xfrm>
              <a:off x="76200" y="19050"/>
              <a:ext cx="660400" cy="717550"/>
            </a:xfrm>
            <a:prstGeom prst="rect">
              <a:avLst/>
            </a:prstGeom>
          </p:spPr>
          <p:txBody>
            <a:bodyPr anchor="ctr" rtlCol="false" tIns="50800" lIns="50800" bIns="50800" rIns="50800"/>
            <a:lstStyle/>
            <a:p>
              <a:pPr algn="ctr">
                <a:lnSpc>
                  <a:spcPts val="3546"/>
                </a:lnSpc>
              </a:pPr>
            </a:p>
          </p:txBody>
        </p:sp>
      </p:grpSp>
      <p:sp>
        <p:nvSpPr>
          <p:cNvPr name="AutoShape 10" id="10"/>
          <p:cNvSpPr/>
          <p:nvPr/>
        </p:nvSpPr>
        <p:spPr>
          <a:xfrm rot="0">
            <a:off x="1219893" y="7384639"/>
            <a:ext cx="16569187" cy="0"/>
          </a:xfrm>
          <a:prstGeom prst="line">
            <a:avLst/>
          </a:prstGeom>
          <a:ln cap="flat" w="47625">
            <a:solidFill>
              <a:srgbClr val="000000"/>
            </a:solidFill>
            <a:prstDash val="solid"/>
            <a:headEnd type="none" len="sm" w="sm"/>
            <a:tailEnd type="none" len="sm" w="sm"/>
          </a:ln>
        </p:spPr>
      </p:sp>
      <p:sp>
        <p:nvSpPr>
          <p:cNvPr name="Freeform 11" id="11"/>
          <p:cNvSpPr/>
          <p:nvPr/>
        </p:nvSpPr>
        <p:spPr>
          <a:xfrm flipH="false" flipV="false" rot="0">
            <a:off x="11450171" y="4822285"/>
            <a:ext cx="5809129" cy="3086100"/>
          </a:xfrm>
          <a:custGeom>
            <a:avLst/>
            <a:gdLst/>
            <a:ahLst/>
            <a:cxnLst/>
            <a:rect r="r" b="b" t="t" l="l"/>
            <a:pathLst>
              <a:path h="3086100" w="5809129">
                <a:moveTo>
                  <a:pt x="0" y="0"/>
                </a:moveTo>
                <a:lnTo>
                  <a:pt x="5809129" y="0"/>
                </a:lnTo>
                <a:lnTo>
                  <a:pt x="5809129" y="3086100"/>
                </a:lnTo>
                <a:lnTo>
                  <a:pt x="0" y="30861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2856302" y="5579760"/>
            <a:ext cx="464529" cy="350508"/>
          </a:xfrm>
          <a:custGeom>
            <a:avLst/>
            <a:gdLst/>
            <a:ahLst/>
            <a:cxnLst/>
            <a:rect r="r" b="b" t="t" l="l"/>
            <a:pathLst>
              <a:path h="350508" w="464529">
                <a:moveTo>
                  <a:pt x="0" y="0"/>
                </a:moveTo>
                <a:lnTo>
                  <a:pt x="464529" y="0"/>
                </a:lnTo>
                <a:lnTo>
                  <a:pt x="464529" y="350509"/>
                </a:lnTo>
                <a:lnTo>
                  <a:pt x="0" y="35050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0">
            <a:off x="8305963" y="5404506"/>
            <a:ext cx="464529" cy="350508"/>
          </a:xfrm>
          <a:custGeom>
            <a:avLst/>
            <a:gdLst/>
            <a:ahLst/>
            <a:cxnLst/>
            <a:rect r="r" b="b" t="t" l="l"/>
            <a:pathLst>
              <a:path h="350508" w="464529">
                <a:moveTo>
                  <a:pt x="0" y="0"/>
                </a:moveTo>
                <a:lnTo>
                  <a:pt x="464529" y="0"/>
                </a:lnTo>
                <a:lnTo>
                  <a:pt x="464529" y="350508"/>
                </a:lnTo>
                <a:lnTo>
                  <a:pt x="0" y="35050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p:cNvSpPr/>
          <p:nvPr/>
        </p:nvSpPr>
        <p:spPr>
          <a:xfrm flipH="false" flipV="false" rot="0">
            <a:off x="14122471" y="6239736"/>
            <a:ext cx="464529" cy="350508"/>
          </a:xfrm>
          <a:custGeom>
            <a:avLst/>
            <a:gdLst/>
            <a:ahLst/>
            <a:cxnLst/>
            <a:rect r="r" b="b" t="t" l="l"/>
            <a:pathLst>
              <a:path h="350508" w="464529">
                <a:moveTo>
                  <a:pt x="0" y="0"/>
                </a:moveTo>
                <a:lnTo>
                  <a:pt x="464529" y="0"/>
                </a:lnTo>
                <a:lnTo>
                  <a:pt x="464529" y="350508"/>
                </a:lnTo>
                <a:lnTo>
                  <a:pt x="0" y="35050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p:cNvSpPr/>
          <p:nvPr/>
        </p:nvSpPr>
        <p:spPr>
          <a:xfrm flipH="false" flipV="false" rot="5400000">
            <a:off x="2278671" y="6382870"/>
            <a:ext cx="1581999" cy="326287"/>
          </a:xfrm>
          <a:custGeom>
            <a:avLst/>
            <a:gdLst/>
            <a:ahLst/>
            <a:cxnLst/>
            <a:rect r="r" b="b" t="t" l="l"/>
            <a:pathLst>
              <a:path h="326287" w="1581999">
                <a:moveTo>
                  <a:pt x="0" y="0"/>
                </a:moveTo>
                <a:lnTo>
                  <a:pt x="1581999" y="0"/>
                </a:lnTo>
                <a:lnTo>
                  <a:pt x="1581999" y="326288"/>
                </a:lnTo>
                <a:lnTo>
                  <a:pt x="0" y="32628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p:cNvSpPr/>
          <p:nvPr/>
        </p:nvSpPr>
        <p:spPr>
          <a:xfrm flipH="false" flipV="false" rot="3422271">
            <a:off x="8146233" y="6119365"/>
            <a:ext cx="1581999" cy="326287"/>
          </a:xfrm>
          <a:custGeom>
            <a:avLst/>
            <a:gdLst/>
            <a:ahLst/>
            <a:cxnLst/>
            <a:rect r="r" b="b" t="t" l="l"/>
            <a:pathLst>
              <a:path h="326287" w="1581999">
                <a:moveTo>
                  <a:pt x="0" y="0"/>
                </a:moveTo>
                <a:lnTo>
                  <a:pt x="1581999" y="0"/>
                </a:lnTo>
                <a:lnTo>
                  <a:pt x="1581999" y="326288"/>
                </a:lnTo>
                <a:lnTo>
                  <a:pt x="0" y="32628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7" id="17"/>
          <p:cNvSpPr/>
          <p:nvPr/>
        </p:nvSpPr>
        <p:spPr>
          <a:xfrm flipH="false" flipV="false" rot="5400000">
            <a:off x="13876218" y="6801293"/>
            <a:ext cx="967206" cy="199486"/>
          </a:xfrm>
          <a:custGeom>
            <a:avLst/>
            <a:gdLst/>
            <a:ahLst/>
            <a:cxnLst/>
            <a:rect r="r" b="b" t="t" l="l"/>
            <a:pathLst>
              <a:path h="199486" w="967206">
                <a:moveTo>
                  <a:pt x="0" y="0"/>
                </a:moveTo>
                <a:lnTo>
                  <a:pt x="967205" y="0"/>
                </a:lnTo>
                <a:lnTo>
                  <a:pt x="967205" y="199486"/>
                </a:lnTo>
                <a:lnTo>
                  <a:pt x="0" y="19948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8" id="18"/>
          <p:cNvSpPr/>
          <p:nvPr/>
        </p:nvSpPr>
        <p:spPr>
          <a:xfrm flipH="false" flipV="false" rot="0">
            <a:off x="5817349" y="7879939"/>
            <a:ext cx="6239768" cy="3314877"/>
          </a:xfrm>
          <a:custGeom>
            <a:avLst/>
            <a:gdLst/>
            <a:ahLst/>
            <a:cxnLst/>
            <a:rect r="r" b="b" t="t" l="l"/>
            <a:pathLst>
              <a:path h="3314877" w="6239768">
                <a:moveTo>
                  <a:pt x="0" y="0"/>
                </a:moveTo>
                <a:lnTo>
                  <a:pt x="6239768" y="0"/>
                </a:lnTo>
                <a:lnTo>
                  <a:pt x="6239768" y="3314876"/>
                </a:lnTo>
                <a:lnTo>
                  <a:pt x="0" y="331487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9" id="19"/>
          <p:cNvSpPr txBox="true"/>
          <p:nvPr/>
        </p:nvSpPr>
        <p:spPr>
          <a:xfrm rot="0">
            <a:off x="-3864974" y="150387"/>
            <a:ext cx="26017948" cy="1045209"/>
          </a:xfrm>
          <a:prstGeom prst="rect">
            <a:avLst/>
          </a:prstGeom>
        </p:spPr>
        <p:txBody>
          <a:bodyPr anchor="t" rtlCol="false" tIns="0" lIns="0" bIns="0" rIns="0">
            <a:spAutoFit/>
          </a:bodyPr>
          <a:lstStyle/>
          <a:p>
            <a:pPr algn="ctr">
              <a:lnSpc>
                <a:spcPts val="8540"/>
              </a:lnSpc>
              <a:spcBef>
                <a:spcPct val="0"/>
              </a:spcBef>
            </a:pPr>
            <a:r>
              <a:rPr lang="en-US" sz="6100">
                <a:solidFill>
                  <a:srgbClr val="E0DEDF"/>
                </a:solidFill>
                <a:latin typeface="League Spartan"/>
                <a:ea typeface="League Spartan"/>
                <a:cs typeface="League Spartan"/>
                <a:sym typeface="League Spartan"/>
              </a:rPr>
              <a:t>STABILITY </a:t>
            </a:r>
          </a:p>
        </p:txBody>
      </p:sp>
      <p:sp>
        <p:nvSpPr>
          <p:cNvPr name="TextBox 20" id="20"/>
          <p:cNvSpPr txBox="true"/>
          <p:nvPr/>
        </p:nvSpPr>
        <p:spPr>
          <a:xfrm rot="0">
            <a:off x="3320831" y="1936716"/>
            <a:ext cx="11863495" cy="1082040"/>
          </a:xfrm>
          <a:prstGeom prst="rect">
            <a:avLst/>
          </a:prstGeom>
        </p:spPr>
        <p:txBody>
          <a:bodyPr anchor="t" rtlCol="false" tIns="0" lIns="0" bIns="0" rIns="0">
            <a:spAutoFit/>
          </a:bodyPr>
          <a:lstStyle/>
          <a:p>
            <a:pPr algn="ctr">
              <a:lnSpc>
                <a:spcPts val="4409"/>
              </a:lnSpc>
            </a:pPr>
            <a:r>
              <a:rPr lang="en-US" b="true" sz="3150">
                <a:solidFill>
                  <a:srgbClr val="12308A"/>
                </a:solidFill>
                <a:latin typeface="League Spartan"/>
                <a:ea typeface="League Spartan"/>
                <a:cs typeface="League Spartan"/>
                <a:sym typeface="League Spartan"/>
              </a:rPr>
              <a:t>Put these objects in order from least stable to most stable and discuss why you've chosen them </a:t>
            </a:r>
          </a:p>
        </p:txBody>
      </p:sp>
      <p:sp>
        <p:nvSpPr>
          <p:cNvPr name="Freeform 21" id="21"/>
          <p:cNvSpPr/>
          <p:nvPr/>
        </p:nvSpPr>
        <p:spPr>
          <a:xfrm flipH="false" flipV="false" rot="0">
            <a:off x="6287756" y="9107183"/>
            <a:ext cx="638417" cy="481715"/>
          </a:xfrm>
          <a:custGeom>
            <a:avLst/>
            <a:gdLst/>
            <a:ahLst/>
            <a:cxnLst/>
            <a:rect r="r" b="b" t="t" l="l"/>
            <a:pathLst>
              <a:path h="481715" w="638417">
                <a:moveTo>
                  <a:pt x="0" y="0"/>
                </a:moveTo>
                <a:lnTo>
                  <a:pt x="638417" y="0"/>
                </a:lnTo>
                <a:lnTo>
                  <a:pt x="638417" y="481715"/>
                </a:lnTo>
                <a:lnTo>
                  <a:pt x="0" y="48171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2" id="22"/>
          <p:cNvSpPr/>
          <p:nvPr/>
        </p:nvSpPr>
        <p:spPr>
          <a:xfrm flipH="false" flipV="false" rot="5400000">
            <a:off x="8457554" y="9189534"/>
            <a:ext cx="1581999" cy="326287"/>
          </a:xfrm>
          <a:custGeom>
            <a:avLst/>
            <a:gdLst/>
            <a:ahLst/>
            <a:cxnLst/>
            <a:rect r="r" b="b" t="t" l="l"/>
            <a:pathLst>
              <a:path h="326287" w="1581999">
                <a:moveTo>
                  <a:pt x="0" y="0"/>
                </a:moveTo>
                <a:lnTo>
                  <a:pt x="1581999" y="0"/>
                </a:lnTo>
                <a:lnTo>
                  <a:pt x="1581999" y="326288"/>
                </a:lnTo>
                <a:lnTo>
                  <a:pt x="0" y="32628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23" id="23"/>
          <p:cNvSpPr txBox="true"/>
          <p:nvPr/>
        </p:nvSpPr>
        <p:spPr>
          <a:xfrm rot="0">
            <a:off x="8462769" y="7727539"/>
            <a:ext cx="948928" cy="529590"/>
          </a:xfrm>
          <a:prstGeom prst="rect">
            <a:avLst/>
          </a:prstGeom>
        </p:spPr>
        <p:txBody>
          <a:bodyPr anchor="t" rtlCol="false" tIns="0" lIns="0" bIns="0" rIns="0">
            <a:spAutoFit/>
          </a:bodyPr>
          <a:lstStyle/>
          <a:p>
            <a:pPr algn="ctr">
              <a:lnSpc>
                <a:spcPts val="4409"/>
              </a:lnSpc>
            </a:pPr>
            <a:r>
              <a:rPr lang="en-US" sz="3150">
                <a:solidFill>
                  <a:srgbClr val="12308A"/>
                </a:solidFill>
                <a:latin typeface="League Spartan"/>
                <a:ea typeface="League Spartan"/>
                <a:cs typeface="League Spartan"/>
                <a:sym typeface="League Spartan"/>
              </a:rPr>
              <a:t>Key:</a:t>
            </a:r>
          </a:p>
        </p:txBody>
      </p:sp>
      <p:sp>
        <p:nvSpPr>
          <p:cNvPr name="TextBox 24" id="24"/>
          <p:cNvSpPr txBox="true"/>
          <p:nvPr/>
        </p:nvSpPr>
        <p:spPr>
          <a:xfrm rot="0">
            <a:off x="7035956" y="9059308"/>
            <a:ext cx="1502271" cy="529590"/>
          </a:xfrm>
          <a:prstGeom prst="rect">
            <a:avLst/>
          </a:prstGeom>
        </p:spPr>
        <p:txBody>
          <a:bodyPr anchor="t" rtlCol="false" tIns="0" lIns="0" bIns="0" rIns="0">
            <a:spAutoFit/>
          </a:bodyPr>
          <a:lstStyle/>
          <a:p>
            <a:pPr algn="ctr">
              <a:lnSpc>
                <a:spcPts val="4409"/>
              </a:lnSpc>
            </a:pPr>
            <a:r>
              <a:rPr lang="en-US" sz="3150">
                <a:solidFill>
                  <a:srgbClr val="F8FCFE"/>
                </a:solidFill>
                <a:latin typeface="League Spartan"/>
                <a:ea typeface="League Spartan"/>
                <a:cs typeface="League Spartan"/>
                <a:sym typeface="League Spartan"/>
              </a:rPr>
              <a:t>= COM</a:t>
            </a:r>
            <a:r>
              <a:rPr lang="en-US" b="true" sz="3150">
                <a:solidFill>
                  <a:srgbClr val="F8FCFE"/>
                </a:solidFill>
                <a:latin typeface="League Spartan"/>
                <a:ea typeface="League Spartan"/>
                <a:cs typeface="League Spartan"/>
                <a:sym typeface="League Spartan"/>
              </a:rPr>
              <a:t> </a:t>
            </a:r>
          </a:p>
        </p:txBody>
      </p:sp>
      <p:sp>
        <p:nvSpPr>
          <p:cNvPr name="TextBox 25" id="25"/>
          <p:cNvSpPr txBox="true"/>
          <p:nvPr/>
        </p:nvSpPr>
        <p:spPr>
          <a:xfrm rot="0">
            <a:off x="9411697" y="8783083"/>
            <a:ext cx="2025104" cy="1082040"/>
          </a:xfrm>
          <a:prstGeom prst="rect">
            <a:avLst/>
          </a:prstGeom>
        </p:spPr>
        <p:txBody>
          <a:bodyPr anchor="t" rtlCol="false" tIns="0" lIns="0" bIns="0" rIns="0">
            <a:spAutoFit/>
          </a:bodyPr>
          <a:lstStyle/>
          <a:p>
            <a:pPr algn="ctr">
              <a:lnSpc>
                <a:spcPts val="4409"/>
              </a:lnSpc>
            </a:pPr>
            <a:r>
              <a:rPr lang="en-US" sz="3150">
                <a:solidFill>
                  <a:srgbClr val="F8FCFE"/>
                </a:solidFill>
                <a:latin typeface="League Spartan"/>
                <a:ea typeface="League Spartan"/>
                <a:cs typeface="League Spartan"/>
                <a:sym typeface="League Spartan"/>
              </a:rPr>
              <a:t>= Line of </a:t>
            </a:r>
          </a:p>
          <a:p>
            <a:pPr algn="ctr">
              <a:lnSpc>
                <a:spcPts val="4409"/>
              </a:lnSpc>
            </a:pPr>
            <a:r>
              <a:rPr lang="en-US" sz="3150">
                <a:solidFill>
                  <a:srgbClr val="F8FCFE"/>
                </a:solidFill>
                <a:latin typeface="League Spartan"/>
                <a:ea typeface="League Spartan"/>
                <a:cs typeface="League Spartan"/>
                <a:sym typeface="League Spartan"/>
              </a:rPr>
              <a:t>   Gravity</a:t>
            </a:r>
            <a:r>
              <a:rPr lang="en-US" b="true" sz="3150">
                <a:solidFill>
                  <a:srgbClr val="F8FCFE"/>
                </a:solidFill>
                <a:latin typeface="League Spartan"/>
                <a:ea typeface="League Spartan"/>
                <a:cs typeface="League Spartan"/>
                <a:sym typeface="League Spartan"/>
              </a:rPr>
              <a:t> </a:t>
            </a:r>
          </a:p>
        </p:txBody>
      </p:sp>
      <p:sp>
        <p:nvSpPr>
          <p:cNvPr name="TextBox 26" id="26"/>
          <p:cNvSpPr txBox="true"/>
          <p:nvPr/>
        </p:nvSpPr>
        <p:spPr>
          <a:xfrm rot="0">
            <a:off x="2655656" y="3260004"/>
            <a:ext cx="1062633" cy="529590"/>
          </a:xfrm>
          <a:prstGeom prst="rect">
            <a:avLst/>
          </a:prstGeom>
        </p:spPr>
        <p:txBody>
          <a:bodyPr anchor="t" rtlCol="false" tIns="0" lIns="0" bIns="0" rIns="0">
            <a:spAutoFit/>
          </a:bodyPr>
          <a:lstStyle/>
          <a:p>
            <a:pPr algn="ctr">
              <a:lnSpc>
                <a:spcPts val="4409"/>
              </a:lnSpc>
            </a:pPr>
            <a:r>
              <a:rPr lang="en-US" sz="3150">
                <a:solidFill>
                  <a:srgbClr val="FF1616"/>
                </a:solidFill>
                <a:latin typeface="League Spartan"/>
                <a:ea typeface="League Spartan"/>
                <a:cs typeface="League Spartan"/>
                <a:sym typeface="League Spartan"/>
              </a:rPr>
              <a:t>15 kg</a:t>
            </a:r>
          </a:p>
        </p:txBody>
      </p:sp>
      <p:sp>
        <p:nvSpPr>
          <p:cNvPr name="TextBox 27" id="27"/>
          <p:cNvSpPr txBox="true"/>
          <p:nvPr/>
        </p:nvSpPr>
        <p:spPr>
          <a:xfrm rot="0">
            <a:off x="8168731" y="3409281"/>
            <a:ext cx="1097012" cy="529590"/>
          </a:xfrm>
          <a:prstGeom prst="rect">
            <a:avLst/>
          </a:prstGeom>
        </p:spPr>
        <p:txBody>
          <a:bodyPr anchor="t" rtlCol="false" tIns="0" lIns="0" bIns="0" rIns="0">
            <a:spAutoFit/>
          </a:bodyPr>
          <a:lstStyle/>
          <a:p>
            <a:pPr algn="ctr">
              <a:lnSpc>
                <a:spcPts val="4409"/>
              </a:lnSpc>
            </a:pPr>
            <a:r>
              <a:rPr lang="en-US" sz="3150">
                <a:solidFill>
                  <a:srgbClr val="FF1616"/>
                </a:solidFill>
                <a:latin typeface="League Spartan"/>
                <a:ea typeface="League Spartan"/>
                <a:cs typeface="League Spartan"/>
                <a:sym typeface="League Spartan"/>
              </a:rPr>
              <a:t>10 kg</a:t>
            </a:r>
          </a:p>
        </p:txBody>
      </p:sp>
      <p:sp>
        <p:nvSpPr>
          <p:cNvPr name="TextBox 28" id="28"/>
          <p:cNvSpPr txBox="true"/>
          <p:nvPr/>
        </p:nvSpPr>
        <p:spPr>
          <a:xfrm rot="0">
            <a:off x="13760936" y="3409281"/>
            <a:ext cx="1197769" cy="529590"/>
          </a:xfrm>
          <a:prstGeom prst="rect">
            <a:avLst/>
          </a:prstGeom>
        </p:spPr>
        <p:txBody>
          <a:bodyPr anchor="t" rtlCol="false" tIns="0" lIns="0" bIns="0" rIns="0">
            <a:spAutoFit/>
          </a:bodyPr>
          <a:lstStyle/>
          <a:p>
            <a:pPr algn="ctr">
              <a:lnSpc>
                <a:spcPts val="4409"/>
              </a:lnSpc>
            </a:pPr>
            <a:r>
              <a:rPr lang="en-US" sz="3150">
                <a:solidFill>
                  <a:srgbClr val="FF1616"/>
                </a:solidFill>
                <a:latin typeface="League Spartan"/>
                <a:ea typeface="League Spartan"/>
                <a:cs typeface="League Spartan"/>
                <a:sym typeface="League Spartan"/>
              </a:rPr>
              <a:t>30 kg</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E0DEDF"/>
        </a:solidFill>
      </p:bgPr>
    </p:bg>
    <p:spTree>
      <p:nvGrpSpPr>
        <p:cNvPr id="1" name=""/>
        <p:cNvGrpSpPr/>
        <p:nvPr/>
      </p:nvGrpSpPr>
      <p:grpSpPr>
        <a:xfrm>
          <a:off x="0" y="0"/>
          <a:ext cx="0" cy="0"/>
          <a:chOff x="0" y="0"/>
          <a:chExt cx="0" cy="0"/>
        </a:xfrm>
      </p:grpSpPr>
      <p:grpSp>
        <p:nvGrpSpPr>
          <p:cNvPr name="Group 2" id="2"/>
          <p:cNvGrpSpPr/>
          <p:nvPr/>
        </p:nvGrpSpPr>
        <p:grpSpPr>
          <a:xfrm rot="0">
            <a:off x="0" y="-27687"/>
            <a:ext cx="18288000" cy="1569705"/>
            <a:chOff x="0" y="0"/>
            <a:chExt cx="6186311" cy="530986"/>
          </a:xfrm>
        </p:grpSpPr>
        <p:sp>
          <p:nvSpPr>
            <p:cNvPr name="Freeform 3" id="3"/>
            <p:cNvSpPr/>
            <p:nvPr/>
          </p:nvSpPr>
          <p:spPr>
            <a:xfrm flipH="false" flipV="false" rot="0">
              <a:off x="0" y="0"/>
              <a:ext cx="6186311" cy="530986"/>
            </a:xfrm>
            <a:custGeom>
              <a:avLst/>
              <a:gdLst/>
              <a:ahLst/>
              <a:cxnLst/>
              <a:rect r="r" b="b" t="t" l="l"/>
              <a:pathLst>
                <a:path h="530986" w="6186311">
                  <a:moveTo>
                    <a:pt x="0" y="0"/>
                  </a:moveTo>
                  <a:lnTo>
                    <a:pt x="6186311" y="0"/>
                  </a:lnTo>
                  <a:lnTo>
                    <a:pt x="6186311" y="530986"/>
                  </a:lnTo>
                  <a:lnTo>
                    <a:pt x="0" y="530986"/>
                  </a:lnTo>
                  <a:close/>
                </a:path>
              </a:pathLst>
            </a:custGeom>
            <a:solidFill>
              <a:srgbClr val="12308A"/>
            </a:solidFill>
          </p:spPr>
        </p:sp>
      </p:grpSp>
      <p:grpSp>
        <p:nvGrpSpPr>
          <p:cNvPr name="Group 4" id="4"/>
          <p:cNvGrpSpPr/>
          <p:nvPr/>
        </p:nvGrpSpPr>
        <p:grpSpPr>
          <a:xfrm rot="0">
            <a:off x="7338524" y="4608852"/>
            <a:ext cx="2973249" cy="2973249"/>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2308A"/>
            </a:solidFill>
          </p:spPr>
        </p:sp>
        <p:sp>
          <p:nvSpPr>
            <p:cNvPr name="TextBox 6" id="6"/>
            <p:cNvSpPr txBox="true"/>
            <p:nvPr/>
          </p:nvSpPr>
          <p:spPr>
            <a:xfrm>
              <a:off x="76200" y="19050"/>
              <a:ext cx="660400" cy="717550"/>
            </a:xfrm>
            <a:prstGeom prst="rect">
              <a:avLst/>
            </a:prstGeom>
          </p:spPr>
          <p:txBody>
            <a:bodyPr anchor="ctr" rtlCol="false" tIns="50800" lIns="50800" bIns="50800" rIns="50800"/>
            <a:lstStyle/>
            <a:p>
              <a:pPr algn="ctr">
                <a:lnSpc>
                  <a:spcPts val="3546"/>
                </a:lnSpc>
              </a:pPr>
            </a:p>
          </p:txBody>
        </p:sp>
      </p:grpSp>
      <p:sp>
        <p:nvSpPr>
          <p:cNvPr name="AutoShape 7" id="7"/>
          <p:cNvSpPr/>
          <p:nvPr/>
        </p:nvSpPr>
        <p:spPr>
          <a:xfrm rot="0">
            <a:off x="1785005" y="7538655"/>
            <a:ext cx="15115241" cy="0"/>
          </a:xfrm>
          <a:prstGeom prst="line">
            <a:avLst/>
          </a:prstGeom>
          <a:ln cap="flat" w="47625">
            <a:solidFill>
              <a:srgbClr val="000000"/>
            </a:solidFill>
            <a:prstDash val="solid"/>
            <a:headEnd type="none" len="sm" w="sm"/>
            <a:tailEnd type="none" len="sm" w="sm"/>
          </a:ln>
        </p:spPr>
      </p:sp>
      <p:sp>
        <p:nvSpPr>
          <p:cNvPr name="Freeform 8" id="8"/>
          <p:cNvSpPr/>
          <p:nvPr/>
        </p:nvSpPr>
        <p:spPr>
          <a:xfrm flipH="false" flipV="false" rot="0">
            <a:off x="11117576" y="5201148"/>
            <a:ext cx="5299378" cy="2815295"/>
          </a:xfrm>
          <a:custGeom>
            <a:avLst/>
            <a:gdLst/>
            <a:ahLst/>
            <a:cxnLst/>
            <a:rect r="r" b="b" t="t" l="l"/>
            <a:pathLst>
              <a:path h="2815295" w="5299378">
                <a:moveTo>
                  <a:pt x="0" y="0"/>
                </a:moveTo>
                <a:lnTo>
                  <a:pt x="5299379" y="0"/>
                </a:lnTo>
                <a:lnTo>
                  <a:pt x="5299379" y="2815295"/>
                </a:lnTo>
                <a:lnTo>
                  <a:pt x="0" y="281529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8613265" y="5935601"/>
            <a:ext cx="423767" cy="319751"/>
          </a:xfrm>
          <a:custGeom>
            <a:avLst/>
            <a:gdLst/>
            <a:ahLst/>
            <a:cxnLst/>
            <a:rect r="r" b="b" t="t" l="l"/>
            <a:pathLst>
              <a:path h="319751" w="423767">
                <a:moveTo>
                  <a:pt x="0" y="0"/>
                </a:moveTo>
                <a:lnTo>
                  <a:pt x="423767" y="0"/>
                </a:lnTo>
                <a:lnTo>
                  <a:pt x="423767" y="319751"/>
                </a:lnTo>
                <a:lnTo>
                  <a:pt x="0" y="31975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0">
            <a:off x="13555382" y="6494218"/>
            <a:ext cx="423767" cy="319751"/>
          </a:xfrm>
          <a:custGeom>
            <a:avLst/>
            <a:gdLst/>
            <a:ahLst/>
            <a:cxnLst/>
            <a:rect r="r" b="b" t="t" l="l"/>
            <a:pathLst>
              <a:path h="319751" w="423767">
                <a:moveTo>
                  <a:pt x="0" y="0"/>
                </a:moveTo>
                <a:lnTo>
                  <a:pt x="423767" y="0"/>
                </a:lnTo>
                <a:lnTo>
                  <a:pt x="423767" y="319751"/>
                </a:lnTo>
                <a:lnTo>
                  <a:pt x="0" y="31975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1" id="11"/>
          <p:cNvSpPr/>
          <p:nvPr/>
        </p:nvSpPr>
        <p:spPr>
          <a:xfrm flipH="false" flipV="false" rot="5400000">
            <a:off x="8086321" y="6668238"/>
            <a:ext cx="1443179" cy="297656"/>
          </a:xfrm>
          <a:custGeom>
            <a:avLst/>
            <a:gdLst/>
            <a:ahLst/>
            <a:cxnLst/>
            <a:rect r="r" b="b" t="t" l="l"/>
            <a:pathLst>
              <a:path h="297656" w="1443179">
                <a:moveTo>
                  <a:pt x="0" y="0"/>
                </a:moveTo>
                <a:lnTo>
                  <a:pt x="1443179" y="0"/>
                </a:lnTo>
                <a:lnTo>
                  <a:pt x="1443179" y="297656"/>
                </a:lnTo>
                <a:lnTo>
                  <a:pt x="0" y="29765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p:cNvSpPr/>
          <p:nvPr/>
        </p:nvSpPr>
        <p:spPr>
          <a:xfrm flipH="false" flipV="false" rot="5400000">
            <a:off x="13330738" y="7006498"/>
            <a:ext cx="882333" cy="181981"/>
          </a:xfrm>
          <a:custGeom>
            <a:avLst/>
            <a:gdLst/>
            <a:ahLst/>
            <a:cxnLst/>
            <a:rect r="r" b="b" t="t" l="l"/>
            <a:pathLst>
              <a:path h="181981" w="882333">
                <a:moveTo>
                  <a:pt x="0" y="0"/>
                </a:moveTo>
                <a:lnTo>
                  <a:pt x="882333" y="0"/>
                </a:lnTo>
                <a:lnTo>
                  <a:pt x="882333" y="181981"/>
                </a:lnTo>
                <a:lnTo>
                  <a:pt x="0" y="18198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3" id="13"/>
          <p:cNvSpPr txBox="true"/>
          <p:nvPr/>
        </p:nvSpPr>
        <p:spPr>
          <a:xfrm rot="0">
            <a:off x="-3864974" y="150387"/>
            <a:ext cx="26017948" cy="1045209"/>
          </a:xfrm>
          <a:prstGeom prst="rect">
            <a:avLst/>
          </a:prstGeom>
        </p:spPr>
        <p:txBody>
          <a:bodyPr anchor="t" rtlCol="false" tIns="0" lIns="0" bIns="0" rIns="0">
            <a:spAutoFit/>
          </a:bodyPr>
          <a:lstStyle/>
          <a:p>
            <a:pPr algn="ctr">
              <a:lnSpc>
                <a:spcPts val="8540"/>
              </a:lnSpc>
              <a:spcBef>
                <a:spcPct val="0"/>
              </a:spcBef>
            </a:pPr>
            <a:r>
              <a:rPr lang="en-US" sz="6100">
                <a:solidFill>
                  <a:srgbClr val="E0DEDF"/>
                </a:solidFill>
                <a:latin typeface="League Spartan"/>
                <a:ea typeface="League Spartan"/>
                <a:cs typeface="League Spartan"/>
                <a:sym typeface="League Spartan"/>
              </a:rPr>
              <a:t>STABILITY </a:t>
            </a:r>
          </a:p>
        </p:txBody>
      </p:sp>
      <p:sp>
        <p:nvSpPr>
          <p:cNvPr name="TextBox 14" id="14"/>
          <p:cNvSpPr txBox="true"/>
          <p:nvPr/>
        </p:nvSpPr>
        <p:spPr>
          <a:xfrm rot="0">
            <a:off x="3212252" y="1602683"/>
            <a:ext cx="11863495" cy="1082040"/>
          </a:xfrm>
          <a:prstGeom prst="rect">
            <a:avLst/>
          </a:prstGeom>
        </p:spPr>
        <p:txBody>
          <a:bodyPr anchor="t" rtlCol="false" tIns="0" lIns="0" bIns="0" rIns="0">
            <a:spAutoFit/>
          </a:bodyPr>
          <a:lstStyle/>
          <a:p>
            <a:pPr algn="ctr">
              <a:lnSpc>
                <a:spcPts val="4409"/>
              </a:lnSpc>
            </a:pPr>
            <a:r>
              <a:rPr lang="en-US" b="true" sz="3150">
                <a:solidFill>
                  <a:srgbClr val="12308A"/>
                </a:solidFill>
                <a:latin typeface="League Spartan"/>
                <a:ea typeface="League Spartan"/>
                <a:cs typeface="League Spartan"/>
                <a:sym typeface="League Spartan"/>
              </a:rPr>
              <a:t>Put these objects in order from least stable to most stable and discuss why you've chosen them </a:t>
            </a:r>
          </a:p>
        </p:txBody>
      </p:sp>
      <p:sp>
        <p:nvSpPr>
          <p:cNvPr name="TextBox 15" id="15"/>
          <p:cNvSpPr txBox="true"/>
          <p:nvPr/>
        </p:nvSpPr>
        <p:spPr>
          <a:xfrm rot="0">
            <a:off x="8430226" y="3814388"/>
            <a:ext cx="969387" cy="488133"/>
          </a:xfrm>
          <a:prstGeom prst="rect">
            <a:avLst/>
          </a:prstGeom>
        </p:spPr>
        <p:txBody>
          <a:bodyPr anchor="t" rtlCol="false" tIns="0" lIns="0" bIns="0" rIns="0">
            <a:spAutoFit/>
          </a:bodyPr>
          <a:lstStyle/>
          <a:p>
            <a:pPr algn="ctr">
              <a:lnSpc>
                <a:spcPts val="4023"/>
              </a:lnSpc>
            </a:pPr>
            <a:r>
              <a:rPr lang="en-US" sz="2873">
                <a:solidFill>
                  <a:srgbClr val="FF1616"/>
                </a:solidFill>
                <a:latin typeface="League Spartan"/>
                <a:ea typeface="League Spartan"/>
                <a:cs typeface="League Spartan"/>
                <a:sym typeface="League Spartan"/>
              </a:rPr>
              <a:t>15 kg</a:t>
            </a:r>
          </a:p>
        </p:txBody>
      </p:sp>
      <p:sp>
        <p:nvSpPr>
          <p:cNvPr name="TextBox 16" id="16"/>
          <p:cNvSpPr txBox="true"/>
          <p:nvPr/>
        </p:nvSpPr>
        <p:spPr>
          <a:xfrm rot="0">
            <a:off x="13225572" y="3907120"/>
            <a:ext cx="1092665" cy="488133"/>
          </a:xfrm>
          <a:prstGeom prst="rect">
            <a:avLst/>
          </a:prstGeom>
        </p:spPr>
        <p:txBody>
          <a:bodyPr anchor="t" rtlCol="false" tIns="0" lIns="0" bIns="0" rIns="0">
            <a:spAutoFit/>
          </a:bodyPr>
          <a:lstStyle/>
          <a:p>
            <a:pPr algn="ctr">
              <a:lnSpc>
                <a:spcPts val="4023"/>
              </a:lnSpc>
            </a:pPr>
            <a:r>
              <a:rPr lang="en-US" sz="2873">
                <a:solidFill>
                  <a:srgbClr val="FF1616"/>
                </a:solidFill>
                <a:latin typeface="League Spartan"/>
                <a:ea typeface="League Spartan"/>
                <a:cs typeface="League Spartan"/>
                <a:sym typeface="League Spartan"/>
              </a:rPr>
              <a:t>30 kg</a:t>
            </a:r>
          </a:p>
        </p:txBody>
      </p:sp>
      <p:grpSp>
        <p:nvGrpSpPr>
          <p:cNvPr name="Group 17" id="17"/>
          <p:cNvGrpSpPr/>
          <p:nvPr/>
        </p:nvGrpSpPr>
        <p:grpSpPr>
          <a:xfrm rot="-2098809">
            <a:off x="1924348" y="4468611"/>
            <a:ext cx="2875905" cy="2516417"/>
            <a:chOff x="0" y="0"/>
            <a:chExt cx="812800" cy="711200"/>
          </a:xfrm>
        </p:grpSpPr>
        <p:sp>
          <p:nvSpPr>
            <p:cNvPr name="Freeform 18" id="18"/>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12308A"/>
            </a:solidFill>
          </p:spPr>
        </p:sp>
        <p:sp>
          <p:nvSpPr>
            <p:cNvPr name="TextBox 19" id="19"/>
            <p:cNvSpPr txBox="true"/>
            <p:nvPr/>
          </p:nvSpPr>
          <p:spPr>
            <a:xfrm>
              <a:off x="127000" y="273050"/>
              <a:ext cx="558800" cy="387350"/>
            </a:xfrm>
            <a:prstGeom prst="rect">
              <a:avLst/>
            </a:prstGeom>
          </p:spPr>
          <p:txBody>
            <a:bodyPr anchor="ctr" rtlCol="false" tIns="50800" lIns="50800" bIns="50800" rIns="50800"/>
            <a:lstStyle/>
            <a:p>
              <a:pPr algn="ctr">
                <a:lnSpc>
                  <a:spcPts val="3546"/>
                </a:lnSpc>
              </a:pPr>
            </a:p>
          </p:txBody>
        </p:sp>
      </p:grpSp>
      <p:sp>
        <p:nvSpPr>
          <p:cNvPr name="Freeform 20" id="20"/>
          <p:cNvSpPr/>
          <p:nvPr/>
        </p:nvSpPr>
        <p:spPr>
          <a:xfrm flipH="false" flipV="false" rot="0">
            <a:off x="3303901" y="5775725"/>
            <a:ext cx="423767" cy="319751"/>
          </a:xfrm>
          <a:custGeom>
            <a:avLst/>
            <a:gdLst/>
            <a:ahLst/>
            <a:cxnLst/>
            <a:rect r="r" b="b" t="t" l="l"/>
            <a:pathLst>
              <a:path h="319751" w="423767">
                <a:moveTo>
                  <a:pt x="0" y="0"/>
                </a:moveTo>
                <a:lnTo>
                  <a:pt x="423767" y="0"/>
                </a:lnTo>
                <a:lnTo>
                  <a:pt x="423767" y="319751"/>
                </a:lnTo>
                <a:lnTo>
                  <a:pt x="0" y="31975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1" id="21"/>
          <p:cNvSpPr/>
          <p:nvPr/>
        </p:nvSpPr>
        <p:spPr>
          <a:xfrm flipH="false" flipV="false" rot="3422271">
            <a:off x="3158188" y="6427856"/>
            <a:ext cx="1443179" cy="297656"/>
          </a:xfrm>
          <a:custGeom>
            <a:avLst/>
            <a:gdLst/>
            <a:ahLst/>
            <a:cxnLst/>
            <a:rect r="r" b="b" t="t" l="l"/>
            <a:pathLst>
              <a:path h="297656" w="1443179">
                <a:moveTo>
                  <a:pt x="0" y="0"/>
                </a:moveTo>
                <a:lnTo>
                  <a:pt x="1443179" y="0"/>
                </a:lnTo>
                <a:lnTo>
                  <a:pt x="1443179" y="297655"/>
                </a:lnTo>
                <a:lnTo>
                  <a:pt x="0" y="29765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22" id="22"/>
          <p:cNvSpPr txBox="true"/>
          <p:nvPr/>
        </p:nvSpPr>
        <p:spPr>
          <a:xfrm rot="0">
            <a:off x="3178711" y="3950566"/>
            <a:ext cx="1000749" cy="488133"/>
          </a:xfrm>
          <a:prstGeom prst="rect">
            <a:avLst/>
          </a:prstGeom>
        </p:spPr>
        <p:txBody>
          <a:bodyPr anchor="t" rtlCol="false" tIns="0" lIns="0" bIns="0" rIns="0">
            <a:spAutoFit/>
          </a:bodyPr>
          <a:lstStyle/>
          <a:p>
            <a:pPr algn="ctr">
              <a:lnSpc>
                <a:spcPts val="4023"/>
              </a:lnSpc>
            </a:pPr>
            <a:r>
              <a:rPr lang="en-US" sz="2873">
                <a:solidFill>
                  <a:srgbClr val="FF1616"/>
                </a:solidFill>
                <a:latin typeface="League Spartan"/>
                <a:ea typeface="League Spartan"/>
                <a:cs typeface="League Spartan"/>
                <a:sym typeface="League Spartan"/>
              </a:rPr>
              <a:t>10 kg</a:t>
            </a:r>
          </a:p>
        </p:txBody>
      </p:sp>
      <p:sp>
        <p:nvSpPr>
          <p:cNvPr name="TextBox 23" id="23"/>
          <p:cNvSpPr txBox="true"/>
          <p:nvPr/>
        </p:nvSpPr>
        <p:spPr>
          <a:xfrm rot="0">
            <a:off x="1520646" y="2960948"/>
            <a:ext cx="2779663" cy="579120"/>
          </a:xfrm>
          <a:prstGeom prst="rect">
            <a:avLst/>
          </a:prstGeom>
        </p:spPr>
        <p:txBody>
          <a:bodyPr anchor="t" rtlCol="false" tIns="0" lIns="0" bIns="0" rIns="0">
            <a:spAutoFit/>
          </a:bodyPr>
          <a:lstStyle/>
          <a:p>
            <a:pPr algn="ctr">
              <a:lnSpc>
                <a:spcPts val="4829"/>
              </a:lnSpc>
            </a:pPr>
            <a:r>
              <a:rPr lang="en-US" sz="3449">
                <a:solidFill>
                  <a:srgbClr val="12308A"/>
                </a:solidFill>
                <a:latin typeface="League Spartan"/>
                <a:ea typeface="League Spartan"/>
                <a:cs typeface="League Spartan"/>
                <a:sym typeface="League Spartan"/>
              </a:rPr>
              <a:t>Least Stable</a:t>
            </a:r>
          </a:p>
        </p:txBody>
      </p:sp>
      <p:sp>
        <p:nvSpPr>
          <p:cNvPr name="TextBox 24" id="24"/>
          <p:cNvSpPr txBox="true"/>
          <p:nvPr/>
        </p:nvSpPr>
        <p:spPr>
          <a:xfrm rot="0">
            <a:off x="13566420" y="2960948"/>
            <a:ext cx="2672804" cy="579120"/>
          </a:xfrm>
          <a:prstGeom prst="rect">
            <a:avLst/>
          </a:prstGeom>
        </p:spPr>
        <p:txBody>
          <a:bodyPr anchor="t" rtlCol="false" tIns="0" lIns="0" bIns="0" rIns="0">
            <a:spAutoFit/>
          </a:bodyPr>
          <a:lstStyle/>
          <a:p>
            <a:pPr algn="ctr">
              <a:lnSpc>
                <a:spcPts val="4829"/>
              </a:lnSpc>
            </a:pPr>
            <a:r>
              <a:rPr lang="en-US" sz="3449">
                <a:solidFill>
                  <a:srgbClr val="12308A"/>
                </a:solidFill>
                <a:latin typeface="League Spartan"/>
                <a:ea typeface="League Spartan"/>
                <a:cs typeface="League Spartan"/>
                <a:sym typeface="League Spartan"/>
              </a:rPr>
              <a:t>Most Stable</a:t>
            </a:r>
          </a:p>
        </p:txBody>
      </p:sp>
      <p:sp>
        <p:nvSpPr>
          <p:cNvPr name="TextBox 25" id="25"/>
          <p:cNvSpPr txBox="true"/>
          <p:nvPr/>
        </p:nvSpPr>
        <p:spPr>
          <a:xfrm rot="0">
            <a:off x="0" y="8039301"/>
            <a:ext cx="6724601" cy="2186940"/>
          </a:xfrm>
          <a:prstGeom prst="rect">
            <a:avLst/>
          </a:prstGeom>
        </p:spPr>
        <p:txBody>
          <a:bodyPr anchor="t" rtlCol="false" tIns="0" lIns="0" bIns="0" rIns="0">
            <a:spAutoFit/>
          </a:bodyPr>
          <a:lstStyle/>
          <a:p>
            <a:pPr algn="ctr">
              <a:lnSpc>
                <a:spcPts val="4409"/>
              </a:lnSpc>
            </a:pPr>
            <a:r>
              <a:rPr lang="en-US" sz="3150">
                <a:solidFill>
                  <a:srgbClr val="12308A"/>
                </a:solidFill>
                <a:latin typeface="League Spartan"/>
                <a:ea typeface="League Spartan"/>
                <a:cs typeface="League Spartan"/>
                <a:sym typeface="League Spartan"/>
              </a:rPr>
              <a:t>Low mass</a:t>
            </a:r>
          </a:p>
          <a:p>
            <a:pPr algn="ctr">
              <a:lnSpc>
                <a:spcPts val="4409"/>
              </a:lnSpc>
            </a:pPr>
            <a:r>
              <a:rPr lang="en-US" sz="3150">
                <a:solidFill>
                  <a:srgbClr val="12308A"/>
                </a:solidFill>
                <a:latin typeface="League Spartan"/>
                <a:ea typeface="League Spartan"/>
                <a:cs typeface="League Spartan"/>
                <a:sym typeface="League Spartan"/>
              </a:rPr>
              <a:t>Small contact point</a:t>
            </a:r>
          </a:p>
          <a:p>
            <a:pPr algn="ctr">
              <a:lnSpc>
                <a:spcPts val="4409"/>
              </a:lnSpc>
            </a:pPr>
            <a:r>
              <a:rPr lang="en-US" sz="3150">
                <a:solidFill>
                  <a:srgbClr val="12308A"/>
                </a:solidFill>
                <a:latin typeface="League Spartan"/>
                <a:ea typeface="League Spartan"/>
                <a:cs typeface="League Spartan"/>
                <a:sym typeface="League Spartan"/>
              </a:rPr>
              <a:t>Line of gravity lies outside the base of support</a:t>
            </a:r>
          </a:p>
        </p:txBody>
      </p:sp>
      <p:sp>
        <p:nvSpPr>
          <p:cNvPr name="TextBox 26" id="26"/>
          <p:cNvSpPr txBox="true"/>
          <p:nvPr/>
        </p:nvSpPr>
        <p:spPr>
          <a:xfrm rot="0">
            <a:off x="9246531" y="7944051"/>
            <a:ext cx="9041469" cy="2186940"/>
          </a:xfrm>
          <a:prstGeom prst="rect">
            <a:avLst/>
          </a:prstGeom>
        </p:spPr>
        <p:txBody>
          <a:bodyPr anchor="t" rtlCol="false" tIns="0" lIns="0" bIns="0" rIns="0">
            <a:spAutoFit/>
          </a:bodyPr>
          <a:lstStyle/>
          <a:p>
            <a:pPr algn="ctr">
              <a:lnSpc>
                <a:spcPts val="4409"/>
              </a:lnSpc>
            </a:pPr>
            <a:r>
              <a:rPr lang="en-US" sz="3150">
                <a:solidFill>
                  <a:srgbClr val="12308A"/>
                </a:solidFill>
                <a:latin typeface="League Spartan"/>
                <a:ea typeface="League Spartan"/>
                <a:cs typeface="League Spartan"/>
                <a:sym typeface="League Spartan"/>
              </a:rPr>
              <a:t>Highest mass</a:t>
            </a:r>
          </a:p>
          <a:p>
            <a:pPr algn="ctr">
              <a:lnSpc>
                <a:spcPts val="4409"/>
              </a:lnSpc>
            </a:pPr>
            <a:r>
              <a:rPr lang="en-US" sz="3150">
                <a:solidFill>
                  <a:srgbClr val="12308A"/>
                </a:solidFill>
                <a:latin typeface="League Spartan"/>
                <a:ea typeface="League Spartan"/>
                <a:cs typeface="League Spartan"/>
                <a:sym typeface="League Spartan"/>
              </a:rPr>
              <a:t>Highest base area</a:t>
            </a:r>
          </a:p>
          <a:p>
            <a:pPr algn="ctr">
              <a:lnSpc>
                <a:spcPts val="4409"/>
              </a:lnSpc>
            </a:pPr>
            <a:r>
              <a:rPr lang="en-US" sz="3150">
                <a:solidFill>
                  <a:srgbClr val="12308A"/>
                </a:solidFill>
                <a:latin typeface="League Spartan"/>
                <a:ea typeface="League Spartan"/>
                <a:cs typeface="League Spartan"/>
                <a:sym typeface="League Spartan"/>
              </a:rPr>
              <a:t>Line of gravity lies centrally in the base of support</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E0DEDF"/>
        </a:solidFill>
      </p:bgPr>
    </p:bg>
    <p:spTree>
      <p:nvGrpSpPr>
        <p:cNvPr id="1" name=""/>
        <p:cNvGrpSpPr/>
        <p:nvPr/>
      </p:nvGrpSpPr>
      <p:grpSpPr>
        <a:xfrm>
          <a:off x="0" y="0"/>
          <a:ext cx="0" cy="0"/>
          <a:chOff x="0" y="0"/>
          <a:chExt cx="0" cy="0"/>
        </a:xfrm>
      </p:grpSpPr>
      <p:sp>
        <p:nvSpPr>
          <p:cNvPr name="Freeform 2" id="2"/>
          <p:cNvSpPr/>
          <p:nvPr/>
        </p:nvSpPr>
        <p:spPr>
          <a:xfrm flipH="false" flipV="false" rot="0">
            <a:off x="16145438" y="8323921"/>
            <a:ext cx="1883404" cy="1868758"/>
          </a:xfrm>
          <a:custGeom>
            <a:avLst/>
            <a:gdLst/>
            <a:ahLst/>
            <a:cxnLst/>
            <a:rect r="r" b="b" t="t" l="l"/>
            <a:pathLst>
              <a:path h="1868758" w="1883404">
                <a:moveTo>
                  <a:pt x="0" y="0"/>
                </a:moveTo>
                <a:lnTo>
                  <a:pt x="1883404" y="0"/>
                </a:lnTo>
                <a:lnTo>
                  <a:pt x="1883404" y="1868758"/>
                </a:lnTo>
                <a:lnTo>
                  <a:pt x="0" y="1868758"/>
                </a:lnTo>
                <a:lnTo>
                  <a:pt x="0" y="0"/>
                </a:lnTo>
                <a:close/>
              </a:path>
            </a:pathLst>
          </a:custGeom>
          <a:blipFill>
            <a:blip r:embed="rId2"/>
            <a:stretch>
              <a:fillRect l="0" t="0" r="0" b="0"/>
            </a:stretch>
          </a:blipFill>
        </p:spPr>
      </p:sp>
      <p:grpSp>
        <p:nvGrpSpPr>
          <p:cNvPr name="Group 3" id="3"/>
          <p:cNvGrpSpPr/>
          <p:nvPr/>
        </p:nvGrpSpPr>
        <p:grpSpPr>
          <a:xfrm rot="0">
            <a:off x="0" y="-27687"/>
            <a:ext cx="18288000" cy="2023548"/>
            <a:chOff x="0" y="0"/>
            <a:chExt cx="6186311" cy="684509"/>
          </a:xfrm>
        </p:grpSpPr>
        <p:sp>
          <p:nvSpPr>
            <p:cNvPr name="Freeform 4" id="4"/>
            <p:cNvSpPr/>
            <p:nvPr/>
          </p:nvSpPr>
          <p:spPr>
            <a:xfrm flipH="false" flipV="false" rot="0">
              <a:off x="0" y="0"/>
              <a:ext cx="6186311" cy="684509"/>
            </a:xfrm>
            <a:custGeom>
              <a:avLst/>
              <a:gdLst/>
              <a:ahLst/>
              <a:cxnLst/>
              <a:rect r="r" b="b" t="t" l="l"/>
              <a:pathLst>
                <a:path h="684509" w="6186311">
                  <a:moveTo>
                    <a:pt x="0" y="0"/>
                  </a:moveTo>
                  <a:lnTo>
                    <a:pt x="6186311" y="0"/>
                  </a:lnTo>
                  <a:lnTo>
                    <a:pt x="6186311" y="684509"/>
                  </a:lnTo>
                  <a:lnTo>
                    <a:pt x="0" y="684509"/>
                  </a:lnTo>
                  <a:close/>
                </a:path>
              </a:pathLst>
            </a:custGeom>
            <a:solidFill>
              <a:srgbClr val="12308A"/>
            </a:solidFill>
          </p:spPr>
        </p:sp>
      </p:grpSp>
      <p:grpSp>
        <p:nvGrpSpPr>
          <p:cNvPr name="Group 5" id="5"/>
          <p:cNvGrpSpPr>
            <a:grpSpLocks noChangeAspect="true"/>
          </p:cNvGrpSpPr>
          <p:nvPr/>
        </p:nvGrpSpPr>
        <p:grpSpPr>
          <a:xfrm rot="0">
            <a:off x="1758969" y="2867779"/>
            <a:ext cx="5657873" cy="5657850"/>
            <a:chOff x="0" y="0"/>
            <a:chExt cx="6350000" cy="6349975"/>
          </a:xfrm>
        </p:grpSpPr>
        <p:sp>
          <p:nvSpPr>
            <p:cNvPr name="Freeform 6" id="6"/>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5258" t="0" r="-25258" b="0"/>
              </a:stretch>
            </a:blipFill>
          </p:spPr>
        </p:sp>
      </p:grpSp>
      <p:grpSp>
        <p:nvGrpSpPr>
          <p:cNvPr name="Group 7" id="7"/>
          <p:cNvGrpSpPr>
            <a:grpSpLocks noChangeAspect="true"/>
          </p:cNvGrpSpPr>
          <p:nvPr/>
        </p:nvGrpSpPr>
        <p:grpSpPr>
          <a:xfrm rot="0">
            <a:off x="10871158" y="2716498"/>
            <a:ext cx="5657873" cy="5657850"/>
            <a:chOff x="0" y="0"/>
            <a:chExt cx="6350000" cy="6349975"/>
          </a:xfrm>
        </p:grpSpPr>
        <p:sp>
          <p:nvSpPr>
            <p:cNvPr name="Freeform 8" id="8"/>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5073" t="0" r="-45208" b="0"/>
              </a:stretch>
            </a:blipFill>
          </p:spPr>
        </p:sp>
      </p:grpSp>
      <p:grpSp>
        <p:nvGrpSpPr>
          <p:cNvPr name="Group 9" id="9"/>
          <p:cNvGrpSpPr>
            <a:grpSpLocks noChangeAspect="true"/>
          </p:cNvGrpSpPr>
          <p:nvPr/>
        </p:nvGrpSpPr>
        <p:grpSpPr>
          <a:xfrm rot="0">
            <a:off x="6408364" y="2867779"/>
            <a:ext cx="5657873" cy="5657850"/>
            <a:chOff x="0" y="0"/>
            <a:chExt cx="6350000" cy="6349975"/>
          </a:xfrm>
        </p:grpSpPr>
        <p:sp>
          <p:nvSpPr>
            <p:cNvPr name="Freeform 10" id="10"/>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24906" t="0" r="-24906" b="0"/>
              </a:stretch>
            </a:blipFill>
          </p:spPr>
        </p:sp>
      </p:grpSp>
      <p:sp>
        <p:nvSpPr>
          <p:cNvPr name="TextBox 11" id="11"/>
          <p:cNvSpPr txBox="true"/>
          <p:nvPr/>
        </p:nvSpPr>
        <p:spPr>
          <a:xfrm rot="0">
            <a:off x="0" y="9444123"/>
            <a:ext cx="5403508" cy="536123"/>
          </a:xfrm>
          <a:prstGeom prst="rect">
            <a:avLst/>
          </a:prstGeom>
        </p:spPr>
        <p:txBody>
          <a:bodyPr anchor="t" rtlCol="false" tIns="0" lIns="0" bIns="0" rIns="0">
            <a:spAutoFit/>
          </a:bodyPr>
          <a:lstStyle/>
          <a:p>
            <a:pPr algn="ctr">
              <a:lnSpc>
                <a:spcPts val="4399"/>
              </a:lnSpc>
              <a:spcBef>
                <a:spcPct val="0"/>
              </a:spcBef>
            </a:pPr>
            <a:r>
              <a:rPr lang="en-US" sz="3142">
                <a:solidFill>
                  <a:srgbClr val="12308A"/>
                </a:solidFill>
                <a:latin typeface="League Spartan"/>
                <a:ea typeface="League Spartan"/>
                <a:cs typeface="League Spartan"/>
                <a:sym typeface="League Spartan"/>
              </a:rPr>
              <a:t>thepeclassroom.com</a:t>
            </a:r>
          </a:p>
        </p:txBody>
      </p:sp>
      <p:sp>
        <p:nvSpPr>
          <p:cNvPr name="TextBox 12" id="12"/>
          <p:cNvSpPr txBox="true"/>
          <p:nvPr/>
        </p:nvSpPr>
        <p:spPr>
          <a:xfrm rot="0">
            <a:off x="-3864974" y="157364"/>
            <a:ext cx="26017948" cy="1201524"/>
          </a:xfrm>
          <a:prstGeom prst="rect">
            <a:avLst/>
          </a:prstGeom>
        </p:spPr>
        <p:txBody>
          <a:bodyPr anchor="t" rtlCol="false" tIns="0" lIns="0" bIns="0" rIns="0">
            <a:spAutoFit/>
          </a:bodyPr>
          <a:lstStyle/>
          <a:p>
            <a:pPr algn="ctr">
              <a:lnSpc>
                <a:spcPts val="9899"/>
              </a:lnSpc>
              <a:spcBef>
                <a:spcPct val="0"/>
              </a:spcBef>
            </a:pPr>
            <a:r>
              <a:rPr lang="en-US" sz="7070">
                <a:solidFill>
                  <a:srgbClr val="E0DEDF"/>
                </a:solidFill>
                <a:latin typeface="League Spartan"/>
                <a:ea typeface="League Spartan"/>
                <a:cs typeface="League Spartan"/>
                <a:sym typeface="League Spartan"/>
              </a:rPr>
              <a:t>2.2 LEVERS </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grpSp>
        <p:nvGrpSpPr>
          <p:cNvPr name="Group 3" id="3"/>
          <p:cNvGrpSpPr/>
          <p:nvPr/>
        </p:nvGrpSpPr>
        <p:grpSpPr>
          <a:xfrm rot="0">
            <a:off x="0" y="-27687"/>
            <a:ext cx="18288000" cy="2023548"/>
            <a:chOff x="0" y="0"/>
            <a:chExt cx="6186311" cy="684509"/>
          </a:xfrm>
        </p:grpSpPr>
        <p:sp>
          <p:nvSpPr>
            <p:cNvPr name="Freeform 4" id="4"/>
            <p:cNvSpPr/>
            <p:nvPr/>
          </p:nvSpPr>
          <p:spPr>
            <a:xfrm flipH="false" flipV="false" rot="0">
              <a:off x="0" y="0"/>
              <a:ext cx="6186311" cy="684509"/>
            </a:xfrm>
            <a:custGeom>
              <a:avLst/>
              <a:gdLst/>
              <a:ahLst/>
              <a:cxnLst/>
              <a:rect r="r" b="b" t="t" l="l"/>
              <a:pathLst>
                <a:path h="684509" w="6186311">
                  <a:moveTo>
                    <a:pt x="0" y="0"/>
                  </a:moveTo>
                  <a:lnTo>
                    <a:pt x="6186311" y="0"/>
                  </a:lnTo>
                  <a:lnTo>
                    <a:pt x="6186311" y="684509"/>
                  </a:lnTo>
                  <a:lnTo>
                    <a:pt x="0" y="684509"/>
                  </a:lnTo>
                  <a:close/>
                </a:path>
              </a:pathLst>
            </a:custGeom>
            <a:solidFill>
              <a:srgbClr val="12308A"/>
            </a:solidFill>
          </p:spPr>
        </p:sp>
      </p:grpSp>
      <p:sp>
        <p:nvSpPr>
          <p:cNvPr name="TextBox 5" id="5"/>
          <p:cNvSpPr txBox="true"/>
          <p:nvPr/>
        </p:nvSpPr>
        <p:spPr>
          <a:xfrm rot="0">
            <a:off x="680808" y="2192137"/>
            <a:ext cx="16926385" cy="9492615"/>
          </a:xfrm>
          <a:prstGeom prst="rect">
            <a:avLst/>
          </a:prstGeom>
        </p:spPr>
        <p:txBody>
          <a:bodyPr anchor="t" rtlCol="false" tIns="0" lIns="0" bIns="0" rIns="0">
            <a:spAutoFit/>
          </a:bodyPr>
          <a:lstStyle/>
          <a:p>
            <a:pPr algn="l" marL="1165863" indent="-582932" lvl="1">
              <a:lnSpc>
                <a:spcPts val="7560"/>
              </a:lnSpc>
              <a:buFont typeface="Arial"/>
              <a:buChar char="•"/>
            </a:pPr>
            <a:r>
              <a:rPr lang="en-US" sz="5400">
                <a:solidFill>
                  <a:srgbClr val="000000"/>
                </a:solidFill>
                <a:latin typeface="League Spartan"/>
                <a:ea typeface="League Spartan"/>
                <a:cs typeface="League Spartan"/>
                <a:sym typeface="League Spartan"/>
              </a:rPr>
              <a:t>Newton's three laws of linear motion applied to sporting movements,</a:t>
            </a:r>
          </a:p>
          <a:p>
            <a:pPr algn="l" marL="1165863" indent="-582932" lvl="1">
              <a:lnSpc>
                <a:spcPts val="7560"/>
              </a:lnSpc>
              <a:buFont typeface="Arial"/>
              <a:buChar char="•"/>
            </a:pPr>
            <a:r>
              <a:rPr lang="en-US" sz="5400">
                <a:solidFill>
                  <a:srgbClr val="000000"/>
                </a:solidFill>
                <a:latin typeface="League Spartan"/>
                <a:ea typeface="League Spartan"/>
                <a:cs typeface="League Spartan"/>
                <a:sym typeface="League Spartan"/>
              </a:rPr>
              <a:t>Definitions, equations and units of scalars,</a:t>
            </a:r>
          </a:p>
          <a:p>
            <a:pPr algn="l" marL="1165863" indent="-582932" lvl="1">
              <a:lnSpc>
                <a:spcPts val="7560"/>
              </a:lnSpc>
              <a:buFont typeface="Arial"/>
              <a:buChar char="•"/>
            </a:pPr>
            <a:r>
              <a:rPr lang="en-US" sz="5400">
                <a:solidFill>
                  <a:srgbClr val="000000"/>
                </a:solidFill>
                <a:latin typeface="League Spartan"/>
                <a:ea typeface="League Spartan"/>
                <a:cs typeface="League Spartan"/>
                <a:sym typeface="League Spartan"/>
              </a:rPr>
              <a:t>Centre of mass, </a:t>
            </a:r>
          </a:p>
          <a:p>
            <a:pPr algn="l" marL="1165863" indent="-582932" lvl="1">
              <a:lnSpc>
                <a:spcPts val="7560"/>
              </a:lnSpc>
              <a:buFont typeface="Arial"/>
              <a:buChar char="•"/>
            </a:pPr>
            <a:r>
              <a:rPr lang="en-US" sz="5400">
                <a:solidFill>
                  <a:srgbClr val="000000"/>
                </a:solidFill>
                <a:latin typeface="League Spartan"/>
                <a:ea typeface="League Spartan"/>
                <a:cs typeface="League Spartan"/>
                <a:sym typeface="League Spartan"/>
              </a:rPr>
              <a:t>Factors affecting stability, </a:t>
            </a:r>
          </a:p>
          <a:p>
            <a:pPr algn="l" marL="1165863" indent="-582932" lvl="1">
              <a:lnSpc>
                <a:spcPts val="7560"/>
              </a:lnSpc>
              <a:buFont typeface="Arial"/>
              <a:buChar char="•"/>
            </a:pPr>
            <a:r>
              <a:rPr lang="en-US" sz="5400">
                <a:solidFill>
                  <a:srgbClr val="000000"/>
                </a:solidFill>
                <a:latin typeface="League Spartan"/>
                <a:ea typeface="League Spartan"/>
                <a:cs typeface="League Spartan"/>
                <a:sym typeface="League Spartan"/>
              </a:rPr>
              <a:t>Classes of levers, their use in the body during physical activity and their mechanical advantages and disadvantages. </a:t>
            </a:r>
          </a:p>
          <a:p>
            <a:pPr algn="l">
              <a:lnSpc>
                <a:spcPts val="7560"/>
              </a:lnSpc>
            </a:pPr>
            <a:r>
              <a:rPr lang="en-US" sz="5400">
                <a:solidFill>
                  <a:srgbClr val="000000"/>
                </a:solidFill>
                <a:latin typeface="League Spartan"/>
                <a:ea typeface="League Spartan"/>
                <a:cs typeface="League Spartan"/>
                <a:sym typeface="League Spartan"/>
              </a:rPr>
              <a:t> </a:t>
            </a:r>
          </a:p>
        </p:txBody>
      </p:sp>
      <p:sp>
        <p:nvSpPr>
          <p:cNvPr name="TextBox 6" id="6"/>
          <p:cNvSpPr txBox="true"/>
          <p:nvPr/>
        </p:nvSpPr>
        <p:spPr>
          <a:xfrm rot="0">
            <a:off x="5824895" y="409058"/>
            <a:ext cx="6638211" cy="1267903"/>
          </a:xfrm>
          <a:prstGeom prst="rect">
            <a:avLst/>
          </a:prstGeom>
        </p:spPr>
        <p:txBody>
          <a:bodyPr anchor="t" rtlCol="false" tIns="0" lIns="0" bIns="0" rIns="0">
            <a:spAutoFit/>
          </a:bodyPr>
          <a:lstStyle/>
          <a:p>
            <a:pPr algn="ctr">
              <a:lnSpc>
                <a:spcPts val="10440"/>
              </a:lnSpc>
              <a:spcBef>
                <a:spcPct val="0"/>
              </a:spcBef>
            </a:pPr>
            <a:r>
              <a:rPr lang="en-US" sz="7457">
                <a:solidFill>
                  <a:srgbClr val="E0DEDF"/>
                </a:solidFill>
                <a:latin typeface="League Spartan"/>
                <a:ea typeface="League Spartan"/>
                <a:cs typeface="League Spartan"/>
                <a:sym typeface="League Spartan"/>
              </a:rPr>
              <a:t>TOPIC AREAS</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E0DEDF"/>
        </a:solidFill>
      </p:bgPr>
    </p:bg>
    <p:spTree>
      <p:nvGrpSpPr>
        <p:cNvPr id="1" name=""/>
        <p:cNvGrpSpPr/>
        <p:nvPr/>
      </p:nvGrpSpPr>
      <p:grpSpPr>
        <a:xfrm>
          <a:off x="0" y="0"/>
          <a:ext cx="0" cy="0"/>
          <a:chOff x="0" y="0"/>
          <a:chExt cx="0" cy="0"/>
        </a:xfrm>
      </p:grpSpPr>
      <p:grpSp>
        <p:nvGrpSpPr>
          <p:cNvPr name="Group 2" id="2"/>
          <p:cNvGrpSpPr/>
          <p:nvPr/>
        </p:nvGrpSpPr>
        <p:grpSpPr>
          <a:xfrm rot="0">
            <a:off x="0" y="-27687"/>
            <a:ext cx="18288000" cy="1569705"/>
            <a:chOff x="0" y="0"/>
            <a:chExt cx="6186311" cy="530986"/>
          </a:xfrm>
        </p:grpSpPr>
        <p:sp>
          <p:nvSpPr>
            <p:cNvPr name="Freeform 3" id="3"/>
            <p:cNvSpPr/>
            <p:nvPr/>
          </p:nvSpPr>
          <p:spPr>
            <a:xfrm flipH="false" flipV="false" rot="0">
              <a:off x="0" y="0"/>
              <a:ext cx="6186311" cy="530986"/>
            </a:xfrm>
            <a:custGeom>
              <a:avLst/>
              <a:gdLst/>
              <a:ahLst/>
              <a:cxnLst/>
              <a:rect r="r" b="b" t="t" l="l"/>
              <a:pathLst>
                <a:path h="530986" w="6186311">
                  <a:moveTo>
                    <a:pt x="0" y="0"/>
                  </a:moveTo>
                  <a:lnTo>
                    <a:pt x="6186311" y="0"/>
                  </a:lnTo>
                  <a:lnTo>
                    <a:pt x="6186311" y="530986"/>
                  </a:lnTo>
                  <a:lnTo>
                    <a:pt x="0" y="530986"/>
                  </a:lnTo>
                  <a:close/>
                </a:path>
              </a:pathLst>
            </a:custGeom>
            <a:solidFill>
              <a:srgbClr val="12308A"/>
            </a:solidFill>
          </p:spPr>
        </p:sp>
      </p:grpSp>
      <p:grpSp>
        <p:nvGrpSpPr>
          <p:cNvPr name="Group 4" id="4"/>
          <p:cNvGrpSpPr/>
          <p:nvPr/>
        </p:nvGrpSpPr>
        <p:grpSpPr>
          <a:xfrm rot="0">
            <a:off x="15185161" y="7693418"/>
            <a:ext cx="5144013" cy="5144013"/>
            <a:chOff x="0" y="0"/>
            <a:chExt cx="6350000" cy="6350000"/>
          </a:xfrm>
        </p:grpSpPr>
        <p:sp>
          <p:nvSpPr>
            <p:cNvPr name="Freeform 5" id="5"/>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9353"/>
            </a:solidFill>
          </p:spPr>
        </p:sp>
      </p:grpSp>
      <p:grpSp>
        <p:nvGrpSpPr>
          <p:cNvPr name="Group 6" id="6"/>
          <p:cNvGrpSpPr/>
          <p:nvPr/>
        </p:nvGrpSpPr>
        <p:grpSpPr>
          <a:xfrm rot="0">
            <a:off x="2170441" y="4941792"/>
            <a:ext cx="9498589" cy="1743954"/>
            <a:chOff x="0" y="0"/>
            <a:chExt cx="3213103" cy="589930"/>
          </a:xfrm>
        </p:grpSpPr>
        <p:sp>
          <p:nvSpPr>
            <p:cNvPr name="Freeform 7" id="7"/>
            <p:cNvSpPr/>
            <p:nvPr/>
          </p:nvSpPr>
          <p:spPr>
            <a:xfrm flipH="false" flipV="false" rot="0">
              <a:off x="0" y="0"/>
              <a:ext cx="3213103" cy="589930"/>
            </a:xfrm>
            <a:custGeom>
              <a:avLst/>
              <a:gdLst/>
              <a:ahLst/>
              <a:cxnLst/>
              <a:rect r="r" b="b" t="t" l="l"/>
              <a:pathLst>
                <a:path h="589930" w="3213103">
                  <a:moveTo>
                    <a:pt x="0" y="0"/>
                  </a:moveTo>
                  <a:lnTo>
                    <a:pt x="3213103" y="0"/>
                  </a:lnTo>
                  <a:lnTo>
                    <a:pt x="3213103" y="589930"/>
                  </a:lnTo>
                  <a:lnTo>
                    <a:pt x="0" y="589930"/>
                  </a:lnTo>
                  <a:close/>
                </a:path>
              </a:pathLst>
            </a:custGeom>
            <a:solidFill>
              <a:srgbClr val="FF1616"/>
            </a:solidFill>
          </p:spPr>
        </p:sp>
      </p:grpSp>
      <p:sp>
        <p:nvSpPr>
          <p:cNvPr name="Freeform 8" id="8"/>
          <p:cNvSpPr/>
          <p:nvPr/>
        </p:nvSpPr>
        <p:spPr>
          <a:xfrm flipH="false" flipV="false" rot="0">
            <a:off x="12120382" y="1314330"/>
            <a:ext cx="5967396" cy="8951095"/>
          </a:xfrm>
          <a:custGeom>
            <a:avLst/>
            <a:gdLst/>
            <a:ahLst/>
            <a:cxnLst/>
            <a:rect r="r" b="b" t="t" l="l"/>
            <a:pathLst>
              <a:path h="8951095" w="5967396">
                <a:moveTo>
                  <a:pt x="0" y="0"/>
                </a:moveTo>
                <a:lnTo>
                  <a:pt x="5967396" y="0"/>
                </a:lnTo>
                <a:lnTo>
                  <a:pt x="5967396" y="8951095"/>
                </a:lnTo>
                <a:lnTo>
                  <a:pt x="0" y="8951095"/>
                </a:lnTo>
                <a:lnTo>
                  <a:pt x="0" y="0"/>
                </a:lnTo>
                <a:close/>
              </a:path>
            </a:pathLst>
          </a:custGeom>
          <a:blipFill>
            <a:blip r:embed="rId2"/>
            <a:stretch>
              <a:fillRect l="0" t="0" r="0" b="0"/>
            </a:stretch>
          </a:blipFill>
        </p:spPr>
      </p:sp>
      <p:sp>
        <p:nvSpPr>
          <p:cNvPr name="TextBox 9" id="9"/>
          <p:cNvSpPr txBox="true"/>
          <p:nvPr/>
        </p:nvSpPr>
        <p:spPr>
          <a:xfrm rot="0">
            <a:off x="-3864974" y="140862"/>
            <a:ext cx="26017948" cy="1200110"/>
          </a:xfrm>
          <a:prstGeom prst="rect">
            <a:avLst/>
          </a:prstGeom>
        </p:spPr>
        <p:txBody>
          <a:bodyPr anchor="t" rtlCol="false" tIns="0" lIns="0" bIns="0" rIns="0">
            <a:spAutoFit/>
          </a:bodyPr>
          <a:lstStyle/>
          <a:p>
            <a:pPr algn="ctr">
              <a:lnSpc>
                <a:spcPts val="9799"/>
              </a:lnSpc>
              <a:spcBef>
                <a:spcPct val="0"/>
              </a:spcBef>
            </a:pPr>
            <a:r>
              <a:rPr lang="en-US" sz="6999">
                <a:solidFill>
                  <a:srgbClr val="E0DEDF"/>
                </a:solidFill>
                <a:latin typeface="League Spartan"/>
                <a:ea typeface="League Spartan"/>
                <a:cs typeface="League Spartan"/>
                <a:sym typeface="League Spartan"/>
              </a:rPr>
              <a:t>LEVER SYSTEMS</a:t>
            </a:r>
          </a:p>
        </p:txBody>
      </p:sp>
      <p:sp>
        <p:nvSpPr>
          <p:cNvPr name="TextBox 10" id="10"/>
          <p:cNvSpPr txBox="true"/>
          <p:nvPr/>
        </p:nvSpPr>
        <p:spPr>
          <a:xfrm rot="0">
            <a:off x="15892908" y="8567720"/>
            <a:ext cx="2199983" cy="1421155"/>
          </a:xfrm>
          <a:prstGeom prst="rect">
            <a:avLst/>
          </a:prstGeom>
        </p:spPr>
        <p:txBody>
          <a:bodyPr anchor="t" rtlCol="false" tIns="0" lIns="0" bIns="0" rIns="0">
            <a:spAutoFit/>
          </a:bodyPr>
          <a:lstStyle/>
          <a:p>
            <a:pPr algn="ctr">
              <a:lnSpc>
                <a:spcPts val="5745"/>
              </a:lnSpc>
            </a:pPr>
            <a:r>
              <a:rPr lang="en-US" sz="4103">
                <a:solidFill>
                  <a:srgbClr val="12308A"/>
                </a:solidFill>
                <a:latin typeface="League Spartan"/>
                <a:ea typeface="League Spartan"/>
                <a:cs typeface="League Spartan"/>
                <a:sym typeface="League Spartan"/>
              </a:rPr>
              <a:t>Booklet </a:t>
            </a:r>
          </a:p>
          <a:p>
            <a:pPr algn="ctr">
              <a:lnSpc>
                <a:spcPts val="5745"/>
              </a:lnSpc>
              <a:spcBef>
                <a:spcPct val="0"/>
              </a:spcBef>
            </a:pPr>
            <a:r>
              <a:rPr lang="en-US" sz="4103">
                <a:solidFill>
                  <a:srgbClr val="12308A"/>
                </a:solidFill>
                <a:latin typeface="League Spartan"/>
                <a:ea typeface="League Spartan"/>
                <a:cs typeface="League Spartan"/>
                <a:sym typeface="League Spartan"/>
              </a:rPr>
              <a:t>Page 9 </a:t>
            </a:r>
          </a:p>
        </p:txBody>
      </p:sp>
      <p:sp>
        <p:nvSpPr>
          <p:cNvPr name="TextBox 11" id="11"/>
          <p:cNvSpPr txBox="true"/>
          <p:nvPr/>
        </p:nvSpPr>
        <p:spPr>
          <a:xfrm rot="0">
            <a:off x="159802" y="7019006"/>
            <a:ext cx="13519868" cy="3474106"/>
          </a:xfrm>
          <a:prstGeom prst="rect">
            <a:avLst/>
          </a:prstGeom>
        </p:spPr>
        <p:txBody>
          <a:bodyPr anchor="t" rtlCol="false" tIns="0" lIns="0" bIns="0" rIns="0">
            <a:spAutoFit/>
          </a:bodyPr>
          <a:lstStyle/>
          <a:p>
            <a:pPr algn="ctr">
              <a:lnSpc>
                <a:spcPts val="4441"/>
              </a:lnSpc>
            </a:pPr>
            <a:r>
              <a:rPr lang="en-US" b="true" sz="3172">
                <a:solidFill>
                  <a:srgbClr val="12308A"/>
                </a:solidFill>
                <a:latin typeface="League Spartan"/>
                <a:ea typeface="League Spartan"/>
                <a:cs typeface="League Spartan"/>
                <a:sym typeface="League Spartan"/>
              </a:rPr>
              <a:t>Fulcrum – The ______ around which the lever _______</a:t>
            </a:r>
          </a:p>
          <a:p>
            <a:pPr algn="ctr">
              <a:lnSpc>
                <a:spcPts val="6218"/>
              </a:lnSpc>
            </a:pPr>
            <a:r>
              <a:rPr lang="en-US" b="true" sz="3172">
                <a:solidFill>
                  <a:srgbClr val="12308A"/>
                </a:solidFill>
                <a:latin typeface="League Spartan"/>
                <a:ea typeface="League Spartan"/>
                <a:cs typeface="League Spartan"/>
                <a:sym typeface="League Spartan"/>
              </a:rPr>
              <a:t>Load – The _______ of the thing that you want to _______</a:t>
            </a:r>
          </a:p>
          <a:p>
            <a:pPr algn="ctr">
              <a:lnSpc>
                <a:spcPts val="6218"/>
              </a:lnSpc>
            </a:pPr>
            <a:r>
              <a:rPr lang="en-US" b="true" sz="3172">
                <a:solidFill>
                  <a:srgbClr val="12308A"/>
                </a:solidFill>
                <a:latin typeface="League Spartan"/>
                <a:ea typeface="League Spartan"/>
                <a:cs typeface="League Spartan"/>
                <a:sym typeface="League Spartan"/>
              </a:rPr>
              <a:t>Effort – The _______ that is applied by the user of the ________ system</a:t>
            </a:r>
          </a:p>
          <a:p>
            <a:pPr algn="ctr">
              <a:lnSpc>
                <a:spcPts val="4441"/>
              </a:lnSpc>
              <a:spcBef>
                <a:spcPct val="0"/>
              </a:spcBef>
            </a:pPr>
          </a:p>
        </p:txBody>
      </p:sp>
      <p:sp>
        <p:nvSpPr>
          <p:cNvPr name="TextBox 12" id="12"/>
          <p:cNvSpPr txBox="true"/>
          <p:nvPr/>
        </p:nvSpPr>
        <p:spPr>
          <a:xfrm rot="0">
            <a:off x="937955" y="1877522"/>
            <a:ext cx="16321345" cy="685760"/>
          </a:xfrm>
          <a:prstGeom prst="rect">
            <a:avLst/>
          </a:prstGeom>
        </p:spPr>
        <p:txBody>
          <a:bodyPr anchor="t" rtlCol="false" tIns="0" lIns="0" bIns="0" rIns="0">
            <a:spAutoFit/>
          </a:bodyPr>
          <a:lstStyle/>
          <a:p>
            <a:pPr algn="ctr">
              <a:lnSpc>
                <a:spcPts val="5599"/>
              </a:lnSpc>
              <a:spcBef>
                <a:spcPct val="0"/>
              </a:spcBef>
            </a:pPr>
            <a:r>
              <a:rPr lang="en-US" sz="3999">
                <a:solidFill>
                  <a:srgbClr val="12308A"/>
                </a:solidFill>
                <a:latin typeface="League Spartan"/>
                <a:ea typeface="League Spartan"/>
                <a:cs typeface="League Spartan"/>
                <a:sym typeface="League Spartan"/>
              </a:rPr>
              <a:t>Lever Systems allow movement to take place in our body.</a:t>
            </a:r>
          </a:p>
        </p:txBody>
      </p:sp>
      <p:sp>
        <p:nvSpPr>
          <p:cNvPr name="TextBox 13" id="13"/>
          <p:cNvSpPr txBox="true"/>
          <p:nvPr/>
        </p:nvSpPr>
        <p:spPr>
          <a:xfrm rot="0">
            <a:off x="1813296" y="4989964"/>
            <a:ext cx="9442252" cy="1561885"/>
          </a:xfrm>
          <a:prstGeom prst="rect">
            <a:avLst/>
          </a:prstGeom>
        </p:spPr>
        <p:txBody>
          <a:bodyPr anchor="t" rtlCol="false" tIns="0" lIns="0" bIns="0" rIns="0">
            <a:spAutoFit/>
          </a:bodyPr>
          <a:lstStyle/>
          <a:p>
            <a:pPr algn="ctr">
              <a:lnSpc>
                <a:spcPts val="6259"/>
              </a:lnSpc>
              <a:spcBef>
                <a:spcPct val="0"/>
              </a:spcBef>
            </a:pPr>
            <a:r>
              <a:rPr lang="en-US" b="true" sz="4470">
                <a:solidFill>
                  <a:srgbClr val="F8FCFE"/>
                </a:solidFill>
                <a:latin typeface="League Spartan"/>
                <a:ea typeface="League Spartan"/>
                <a:cs typeface="League Spartan"/>
                <a:sym typeface="League Spartan"/>
              </a:rPr>
              <a:t>force       axis        move </a:t>
            </a:r>
          </a:p>
          <a:p>
            <a:pPr algn="ctr">
              <a:lnSpc>
                <a:spcPts val="6259"/>
              </a:lnSpc>
              <a:spcBef>
                <a:spcPct val="0"/>
              </a:spcBef>
            </a:pPr>
            <a:r>
              <a:rPr lang="en-US" b="true" sz="4470">
                <a:solidFill>
                  <a:srgbClr val="F8FCFE"/>
                </a:solidFill>
                <a:latin typeface="League Spartan"/>
                <a:ea typeface="League Spartan"/>
                <a:cs typeface="League Spartan"/>
                <a:sym typeface="League Spartan"/>
              </a:rPr>
              <a:t>          lever         rotates        force </a:t>
            </a:r>
          </a:p>
        </p:txBody>
      </p:sp>
      <p:sp>
        <p:nvSpPr>
          <p:cNvPr name="TextBox 14" id="14"/>
          <p:cNvSpPr txBox="true"/>
          <p:nvPr/>
        </p:nvSpPr>
        <p:spPr>
          <a:xfrm rot="0">
            <a:off x="1161900" y="3131146"/>
            <a:ext cx="11515671" cy="1420121"/>
          </a:xfrm>
          <a:prstGeom prst="rect">
            <a:avLst/>
          </a:prstGeom>
        </p:spPr>
        <p:txBody>
          <a:bodyPr anchor="t" rtlCol="false" tIns="0" lIns="0" bIns="0" rIns="0">
            <a:spAutoFit/>
          </a:bodyPr>
          <a:lstStyle/>
          <a:p>
            <a:pPr algn="ctr">
              <a:lnSpc>
                <a:spcPts val="5699"/>
              </a:lnSpc>
              <a:spcBef>
                <a:spcPct val="0"/>
              </a:spcBef>
            </a:pPr>
            <a:r>
              <a:rPr lang="en-US" b="true" sz="4070">
                <a:solidFill>
                  <a:srgbClr val="12308A"/>
                </a:solidFill>
                <a:latin typeface="League Spartan"/>
                <a:ea typeface="League Spartan"/>
                <a:cs typeface="League Spartan"/>
                <a:sym typeface="League Spartan"/>
              </a:rPr>
              <a:t>Every lever has 3 components. Use the words below to fill in the gaps.</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E0DEDF"/>
        </a:solidFill>
      </p:bgPr>
    </p:bg>
    <p:spTree>
      <p:nvGrpSpPr>
        <p:cNvPr id="1" name=""/>
        <p:cNvGrpSpPr/>
        <p:nvPr/>
      </p:nvGrpSpPr>
      <p:grpSpPr>
        <a:xfrm>
          <a:off x="0" y="0"/>
          <a:ext cx="0" cy="0"/>
          <a:chOff x="0" y="0"/>
          <a:chExt cx="0" cy="0"/>
        </a:xfrm>
      </p:grpSpPr>
      <p:sp>
        <p:nvSpPr>
          <p:cNvPr name="TextBox 2" id="2"/>
          <p:cNvSpPr txBox="true"/>
          <p:nvPr/>
        </p:nvSpPr>
        <p:spPr>
          <a:xfrm rot="0">
            <a:off x="272294" y="2574533"/>
            <a:ext cx="12642703" cy="3873922"/>
          </a:xfrm>
          <a:prstGeom prst="rect">
            <a:avLst/>
          </a:prstGeom>
        </p:spPr>
        <p:txBody>
          <a:bodyPr anchor="t" rtlCol="false" tIns="0" lIns="0" bIns="0" rIns="0">
            <a:spAutoFit/>
          </a:bodyPr>
          <a:lstStyle/>
          <a:p>
            <a:pPr algn="ctr">
              <a:lnSpc>
                <a:spcPts val="4948"/>
              </a:lnSpc>
            </a:pPr>
            <a:r>
              <a:rPr lang="en-US" b="true" sz="3534">
                <a:solidFill>
                  <a:srgbClr val="12308A"/>
                </a:solidFill>
                <a:latin typeface="League Spartan"/>
                <a:ea typeface="League Spartan"/>
                <a:cs typeface="League Spartan"/>
                <a:sym typeface="League Spartan"/>
              </a:rPr>
              <a:t>Fulcrum – The </a:t>
            </a:r>
            <a:r>
              <a:rPr lang="en-US" b="true" sz="3534">
                <a:solidFill>
                  <a:srgbClr val="FF1616"/>
                </a:solidFill>
                <a:latin typeface="League Spartan"/>
                <a:ea typeface="League Spartan"/>
                <a:cs typeface="League Spartan"/>
                <a:sym typeface="League Spartan"/>
              </a:rPr>
              <a:t>axis </a:t>
            </a:r>
            <a:r>
              <a:rPr lang="en-US" b="true" sz="3534">
                <a:solidFill>
                  <a:srgbClr val="12308A"/>
                </a:solidFill>
                <a:latin typeface="League Spartan"/>
                <a:ea typeface="League Spartan"/>
                <a:cs typeface="League Spartan"/>
                <a:sym typeface="League Spartan"/>
              </a:rPr>
              <a:t>around which the lever </a:t>
            </a:r>
            <a:r>
              <a:rPr lang="en-US" b="true" sz="3534">
                <a:solidFill>
                  <a:srgbClr val="FF1616"/>
                </a:solidFill>
                <a:latin typeface="League Spartan"/>
                <a:ea typeface="League Spartan"/>
                <a:cs typeface="League Spartan"/>
                <a:sym typeface="League Spartan"/>
              </a:rPr>
              <a:t>rotates</a:t>
            </a:r>
          </a:p>
          <a:p>
            <a:pPr algn="ctr">
              <a:lnSpc>
                <a:spcPts val="6928"/>
              </a:lnSpc>
            </a:pPr>
            <a:r>
              <a:rPr lang="en-US" b="true" sz="3534">
                <a:solidFill>
                  <a:srgbClr val="12308A"/>
                </a:solidFill>
                <a:latin typeface="League Spartan"/>
                <a:ea typeface="League Spartan"/>
                <a:cs typeface="League Spartan"/>
                <a:sym typeface="League Spartan"/>
              </a:rPr>
              <a:t>Load – The </a:t>
            </a:r>
            <a:r>
              <a:rPr lang="en-US" b="true" sz="3534">
                <a:solidFill>
                  <a:srgbClr val="FF1616"/>
                </a:solidFill>
                <a:latin typeface="League Spartan"/>
                <a:ea typeface="League Spartan"/>
                <a:cs typeface="League Spartan"/>
                <a:sym typeface="League Spartan"/>
              </a:rPr>
              <a:t>force</a:t>
            </a:r>
            <a:r>
              <a:rPr lang="en-US" b="true" sz="3534">
                <a:solidFill>
                  <a:srgbClr val="12308A"/>
                </a:solidFill>
                <a:latin typeface="League Spartan"/>
                <a:ea typeface="League Spartan"/>
                <a:cs typeface="League Spartan"/>
                <a:sym typeface="League Spartan"/>
              </a:rPr>
              <a:t> of the thing that you want to </a:t>
            </a:r>
            <a:r>
              <a:rPr lang="en-US" b="true" sz="3534">
                <a:solidFill>
                  <a:srgbClr val="FF1616"/>
                </a:solidFill>
                <a:latin typeface="League Spartan"/>
                <a:ea typeface="League Spartan"/>
                <a:cs typeface="League Spartan"/>
                <a:sym typeface="League Spartan"/>
              </a:rPr>
              <a:t>move</a:t>
            </a:r>
          </a:p>
          <a:p>
            <a:pPr algn="ctr">
              <a:lnSpc>
                <a:spcPts val="6928"/>
              </a:lnSpc>
            </a:pPr>
            <a:r>
              <a:rPr lang="en-US" b="true" sz="3534">
                <a:solidFill>
                  <a:srgbClr val="12308A"/>
                </a:solidFill>
                <a:latin typeface="League Spartan"/>
                <a:ea typeface="League Spartan"/>
                <a:cs typeface="League Spartan"/>
                <a:sym typeface="League Spartan"/>
              </a:rPr>
              <a:t>Effort – The </a:t>
            </a:r>
            <a:r>
              <a:rPr lang="en-US" b="true" sz="3534">
                <a:solidFill>
                  <a:srgbClr val="FF1616"/>
                </a:solidFill>
                <a:latin typeface="League Spartan"/>
                <a:ea typeface="League Spartan"/>
                <a:cs typeface="League Spartan"/>
                <a:sym typeface="League Spartan"/>
              </a:rPr>
              <a:t>force</a:t>
            </a:r>
            <a:r>
              <a:rPr lang="en-US" b="true" sz="3534">
                <a:solidFill>
                  <a:srgbClr val="12308A"/>
                </a:solidFill>
                <a:latin typeface="League Spartan"/>
                <a:ea typeface="League Spartan"/>
                <a:cs typeface="League Spartan"/>
                <a:sym typeface="League Spartan"/>
              </a:rPr>
              <a:t> that is applied by the user of the </a:t>
            </a:r>
            <a:r>
              <a:rPr lang="en-US" b="true" sz="3534">
                <a:solidFill>
                  <a:srgbClr val="FF1616"/>
                </a:solidFill>
                <a:latin typeface="League Spartan"/>
                <a:ea typeface="League Spartan"/>
                <a:cs typeface="League Spartan"/>
                <a:sym typeface="League Spartan"/>
              </a:rPr>
              <a:t>lever</a:t>
            </a:r>
            <a:r>
              <a:rPr lang="en-US" b="true" sz="3534">
                <a:solidFill>
                  <a:srgbClr val="12308A"/>
                </a:solidFill>
                <a:latin typeface="League Spartan"/>
                <a:ea typeface="League Spartan"/>
                <a:cs typeface="League Spartan"/>
                <a:sym typeface="League Spartan"/>
              </a:rPr>
              <a:t> system</a:t>
            </a:r>
          </a:p>
          <a:p>
            <a:pPr algn="ctr">
              <a:lnSpc>
                <a:spcPts val="4948"/>
              </a:lnSpc>
              <a:spcBef>
                <a:spcPct val="0"/>
              </a:spcBef>
            </a:pPr>
          </a:p>
        </p:txBody>
      </p:sp>
      <p:sp>
        <p:nvSpPr>
          <p:cNvPr name="Freeform 3" id="3"/>
          <p:cNvSpPr/>
          <p:nvPr/>
        </p:nvSpPr>
        <p:spPr>
          <a:xfrm flipH="false" flipV="false" rot="0">
            <a:off x="11026813" y="757165"/>
            <a:ext cx="6890599" cy="10335899"/>
          </a:xfrm>
          <a:custGeom>
            <a:avLst/>
            <a:gdLst/>
            <a:ahLst/>
            <a:cxnLst/>
            <a:rect r="r" b="b" t="t" l="l"/>
            <a:pathLst>
              <a:path h="10335899" w="6890599">
                <a:moveTo>
                  <a:pt x="0" y="0"/>
                </a:moveTo>
                <a:lnTo>
                  <a:pt x="6890599" y="0"/>
                </a:lnTo>
                <a:lnTo>
                  <a:pt x="6890599" y="10335899"/>
                </a:lnTo>
                <a:lnTo>
                  <a:pt x="0" y="10335899"/>
                </a:lnTo>
                <a:lnTo>
                  <a:pt x="0" y="0"/>
                </a:lnTo>
                <a:close/>
              </a:path>
            </a:pathLst>
          </a:custGeom>
          <a:blipFill>
            <a:blip r:embed="rId2"/>
            <a:stretch>
              <a:fillRect l="0" t="0" r="0" b="0"/>
            </a:stretch>
          </a:blipFill>
        </p:spPr>
      </p:sp>
      <p:grpSp>
        <p:nvGrpSpPr>
          <p:cNvPr name="Group 4" id="4"/>
          <p:cNvGrpSpPr/>
          <p:nvPr/>
        </p:nvGrpSpPr>
        <p:grpSpPr>
          <a:xfrm rot="0">
            <a:off x="0" y="-27687"/>
            <a:ext cx="18288000" cy="1569705"/>
            <a:chOff x="0" y="0"/>
            <a:chExt cx="6186311" cy="530986"/>
          </a:xfrm>
        </p:grpSpPr>
        <p:sp>
          <p:nvSpPr>
            <p:cNvPr name="Freeform 5" id="5"/>
            <p:cNvSpPr/>
            <p:nvPr/>
          </p:nvSpPr>
          <p:spPr>
            <a:xfrm flipH="false" flipV="false" rot="0">
              <a:off x="0" y="0"/>
              <a:ext cx="6186311" cy="530986"/>
            </a:xfrm>
            <a:custGeom>
              <a:avLst/>
              <a:gdLst/>
              <a:ahLst/>
              <a:cxnLst/>
              <a:rect r="r" b="b" t="t" l="l"/>
              <a:pathLst>
                <a:path h="530986" w="6186311">
                  <a:moveTo>
                    <a:pt x="0" y="0"/>
                  </a:moveTo>
                  <a:lnTo>
                    <a:pt x="6186311" y="0"/>
                  </a:lnTo>
                  <a:lnTo>
                    <a:pt x="6186311" y="530986"/>
                  </a:lnTo>
                  <a:lnTo>
                    <a:pt x="0" y="530986"/>
                  </a:lnTo>
                  <a:close/>
                </a:path>
              </a:pathLst>
            </a:custGeom>
            <a:solidFill>
              <a:srgbClr val="12308A"/>
            </a:solidFill>
          </p:spPr>
        </p:sp>
      </p:grpSp>
      <p:sp>
        <p:nvSpPr>
          <p:cNvPr name="TextBox 6" id="6"/>
          <p:cNvSpPr txBox="true"/>
          <p:nvPr/>
        </p:nvSpPr>
        <p:spPr>
          <a:xfrm rot="0">
            <a:off x="-3864974" y="140862"/>
            <a:ext cx="26017948" cy="1200110"/>
          </a:xfrm>
          <a:prstGeom prst="rect">
            <a:avLst/>
          </a:prstGeom>
        </p:spPr>
        <p:txBody>
          <a:bodyPr anchor="t" rtlCol="false" tIns="0" lIns="0" bIns="0" rIns="0">
            <a:spAutoFit/>
          </a:bodyPr>
          <a:lstStyle/>
          <a:p>
            <a:pPr algn="ctr">
              <a:lnSpc>
                <a:spcPts val="9799"/>
              </a:lnSpc>
              <a:spcBef>
                <a:spcPct val="0"/>
              </a:spcBef>
            </a:pPr>
            <a:r>
              <a:rPr lang="en-US" sz="6999">
                <a:solidFill>
                  <a:srgbClr val="E0DEDF"/>
                </a:solidFill>
                <a:latin typeface="League Spartan"/>
                <a:ea typeface="League Spartan"/>
                <a:cs typeface="League Spartan"/>
                <a:sym typeface="League Spartan"/>
              </a:rPr>
              <a:t>LEVER SYSTEMS</a:t>
            </a:r>
          </a:p>
        </p:txBody>
      </p:sp>
      <p:grpSp>
        <p:nvGrpSpPr>
          <p:cNvPr name="Group 7" id="7"/>
          <p:cNvGrpSpPr/>
          <p:nvPr/>
        </p:nvGrpSpPr>
        <p:grpSpPr>
          <a:xfrm rot="0">
            <a:off x="15185161" y="7693418"/>
            <a:ext cx="5144013" cy="5144013"/>
            <a:chOff x="0" y="0"/>
            <a:chExt cx="6350000" cy="6350000"/>
          </a:xfrm>
        </p:grpSpPr>
        <p:sp>
          <p:nvSpPr>
            <p:cNvPr name="Freeform 8" id="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9353"/>
            </a:solidFill>
          </p:spPr>
        </p:sp>
      </p:grpSp>
      <p:sp>
        <p:nvSpPr>
          <p:cNvPr name="TextBox 9" id="9"/>
          <p:cNvSpPr txBox="true"/>
          <p:nvPr/>
        </p:nvSpPr>
        <p:spPr>
          <a:xfrm rot="0">
            <a:off x="15892908" y="8567720"/>
            <a:ext cx="2199983" cy="1421155"/>
          </a:xfrm>
          <a:prstGeom prst="rect">
            <a:avLst/>
          </a:prstGeom>
        </p:spPr>
        <p:txBody>
          <a:bodyPr anchor="t" rtlCol="false" tIns="0" lIns="0" bIns="0" rIns="0">
            <a:spAutoFit/>
          </a:bodyPr>
          <a:lstStyle/>
          <a:p>
            <a:pPr algn="ctr">
              <a:lnSpc>
                <a:spcPts val="5745"/>
              </a:lnSpc>
            </a:pPr>
            <a:r>
              <a:rPr lang="en-US" sz="4103">
                <a:solidFill>
                  <a:srgbClr val="12308A"/>
                </a:solidFill>
                <a:latin typeface="League Spartan"/>
                <a:ea typeface="League Spartan"/>
                <a:cs typeface="League Spartan"/>
                <a:sym typeface="League Spartan"/>
              </a:rPr>
              <a:t>Booklet </a:t>
            </a:r>
          </a:p>
          <a:p>
            <a:pPr algn="ctr">
              <a:lnSpc>
                <a:spcPts val="5745"/>
              </a:lnSpc>
              <a:spcBef>
                <a:spcPct val="0"/>
              </a:spcBef>
            </a:pPr>
            <a:r>
              <a:rPr lang="en-US" sz="4103">
                <a:solidFill>
                  <a:srgbClr val="12308A"/>
                </a:solidFill>
                <a:latin typeface="League Spartan"/>
                <a:ea typeface="League Spartan"/>
                <a:cs typeface="League Spartan"/>
                <a:sym typeface="League Spartan"/>
              </a:rPr>
              <a:t>Page 9 </a:t>
            </a:r>
          </a:p>
        </p:txBody>
      </p:sp>
      <p:sp>
        <p:nvSpPr>
          <p:cNvPr name="TextBox 10" id="10"/>
          <p:cNvSpPr txBox="true"/>
          <p:nvPr/>
        </p:nvSpPr>
        <p:spPr>
          <a:xfrm rot="0">
            <a:off x="272294" y="7116227"/>
            <a:ext cx="12642703" cy="1743710"/>
          </a:xfrm>
          <a:prstGeom prst="rect">
            <a:avLst/>
          </a:prstGeom>
        </p:spPr>
        <p:txBody>
          <a:bodyPr anchor="t" rtlCol="false" tIns="0" lIns="0" bIns="0" rIns="0">
            <a:spAutoFit/>
          </a:bodyPr>
          <a:lstStyle/>
          <a:p>
            <a:pPr algn="ctr">
              <a:lnSpc>
                <a:spcPts val="4689"/>
              </a:lnSpc>
            </a:pPr>
            <a:r>
              <a:rPr lang="en-US" sz="3349">
                <a:solidFill>
                  <a:srgbClr val="12308A"/>
                </a:solidFill>
                <a:latin typeface="League Spartan"/>
                <a:ea typeface="League Spartan"/>
                <a:cs typeface="League Spartan"/>
                <a:sym typeface="League Spartan"/>
              </a:rPr>
              <a:t>How can joints within the body be referred to as levers?</a:t>
            </a:r>
          </a:p>
          <a:p>
            <a:pPr algn="ctr">
              <a:lnSpc>
                <a:spcPts val="4689"/>
              </a:lnSpc>
            </a:pPr>
            <a:r>
              <a:rPr lang="en-US" sz="3349">
                <a:solidFill>
                  <a:srgbClr val="12308A"/>
                </a:solidFill>
                <a:latin typeface="League Spartan"/>
                <a:ea typeface="League Spartan"/>
                <a:cs typeface="League Spartan"/>
                <a:sym typeface="League Spartan"/>
              </a:rPr>
              <a:t>Which part of the joint generates the force required for movement? </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E0DEDF"/>
        </a:solidFill>
      </p:bgPr>
    </p:bg>
    <p:spTree>
      <p:nvGrpSpPr>
        <p:cNvPr id="1" name=""/>
        <p:cNvGrpSpPr/>
        <p:nvPr/>
      </p:nvGrpSpPr>
      <p:grpSpPr>
        <a:xfrm>
          <a:off x="0" y="0"/>
          <a:ext cx="0" cy="0"/>
          <a:chOff x="0" y="0"/>
          <a:chExt cx="0" cy="0"/>
        </a:xfrm>
      </p:grpSpPr>
      <p:grpSp>
        <p:nvGrpSpPr>
          <p:cNvPr name="Group 2" id="2"/>
          <p:cNvGrpSpPr/>
          <p:nvPr/>
        </p:nvGrpSpPr>
        <p:grpSpPr>
          <a:xfrm rot="0">
            <a:off x="0" y="-27687"/>
            <a:ext cx="18288000" cy="1569705"/>
            <a:chOff x="0" y="0"/>
            <a:chExt cx="6186311" cy="530986"/>
          </a:xfrm>
        </p:grpSpPr>
        <p:sp>
          <p:nvSpPr>
            <p:cNvPr name="Freeform 3" id="3"/>
            <p:cNvSpPr/>
            <p:nvPr/>
          </p:nvSpPr>
          <p:spPr>
            <a:xfrm flipH="false" flipV="false" rot="0">
              <a:off x="0" y="0"/>
              <a:ext cx="6186311" cy="530986"/>
            </a:xfrm>
            <a:custGeom>
              <a:avLst/>
              <a:gdLst/>
              <a:ahLst/>
              <a:cxnLst/>
              <a:rect r="r" b="b" t="t" l="l"/>
              <a:pathLst>
                <a:path h="530986" w="6186311">
                  <a:moveTo>
                    <a:pt x="0" y="0"/>
                  </a:moveTo>
                  <a:lnTo>
                    <a:pt x="6186311" y="0"/>
                  </a:lnTo>
                  <a:lnTo>
                    <a:pt x="6186311" y="530986"/>
                  </a:lnTo>
                  <a:lnTo>
                    <a:pt x="0" y="530986"/>
                  </a:lnTo>
                  <a:close/>
                </a:path>
              </a:pathLst>
            </a:custGeom>
            <a:solidFill>
              <a:srgbClr val="12308A"/>
            </a:solidFill>
          </p:spPr>
        </p:sp>
      </p:grpSp>
      <p:sp>
        <p:nvSpPr>
          <p:cNvPr name="Freeform 4" id="4"/>
          <p:cNvSpPr/>
          <p:nvPr/>
        </p:nvSpPr>
        <p:spPr>
          <a:xfrm flipH="false" flipV="false" rot="0">
            <a:off x="9205560" y="1989669"/>
            <a:ext cx="8882219" cy="6307663"/>
          </a:xfrm>
          <a:custGeom>
            <a:avLst/>
            <a:gdLst/>
            <a:ahLst/>
            <a:cxnLst/>
            <a:rect r="r" b="b" t="t" l="l"/>
            <a:pathLst>
              <a:path h="6307663" w="8882219">
                <a:moveTo>
                  <a:pt x="0" y="0"/>
                </a:moveTo>
                <a:lnTo>
                  <a:pt x="8882218" y="0"/>
                </a:lnTo>
                <a:lnTo>
                  <a:pt x="8882218" y="6307662"/>
                </a:lnTo>
                <a:lnTo>
                  <a:pt x="0" y="6307662"/>
                </a:lnTo>
                <a:lnTo>
                  <a:pt x="0" y="0"/>
                </a:lnTo>
                <a:close/>
              </a:path>
            </a:pathLst>
          </a:custGeom>
          <a:blipFill>
            <a:blip r:embed="rId2"/>
            <a:stretch>
              <a:fillRect l="0" t="0" r="0" b="0"/>
            </a:stretch>
          </a:blipFill>
        </p:spPr>
      </p:sp>
      <p:grpSp>
        <p:nvGrpSpPr>
          <p:cNvPr name="Group 5" id="5"/>
          <p:cNvGrpSpPr/>
          <p:nvPr/>
        </p:nvGrpSpPr>
        <p:grpSpPr>
          <a:xfrm rot="0">
            <a:off x="15185161" y="7693418"/>
            <a:ext cx="5144013" cy="5144013"/>
            <a:chOff x="0" y="0"/>
            <a:chExt cx="6350000" cy="6350000"/>
          </a:xfrm>
        </p:grpSpPr>
        <p:sp>
          <p:nvSpPr>
            <p:cNvPr name="Freeform 6" id="6"/>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9353"/>
            </a:solidFill>
          </p:spPr>
        </p:sp>
      </p:grpSp>
      <p:sp>
        <p:nvSpPr>
          <p:cNvPr name="TextBox 7" id="7"/>
          <p:cNvSpPr txBox="true"/>
          <p:nvPr/>
        </p:nvSpPr>
        <p:spPr>
          <a:xfrm rot="0">
            <a:off x="-3864974" y="140862"/>
            <a:ext cx="26017948" cy="1200110"/>
          </a:xfrm>
          <a:prstGeom prst="rect">
            <a:avLst/>
          </a:prstGeom>
        </p:spPr>
        <p:txBody>
          <a:bodyPr anchor="t" rtlCol="false" tIns="0" lIns="0" bIns="0" rIns="0">
            <a:spAutoFit/>
          </a:bodyPr>
          <a:lstStyle/>
          <a:p>
            <a:pPr algn="ctr">
              <a:lnSpc>
                <a:spcPts val="9799"/>
              </a:lnSpc>
              <a:spcBef>
                <a:spcPct val="0"/>
              </a:spcBef>
            </a:pPr>
            <a:r>
              <a:rPr lang="en-US" sz="6999">
                <a:solidFill>
                  <a:srgbClr val="E0DEDF"/>
                </a:solidFill>
                <a:latin typeface="League Spartan"/>
                <a:ea typeface="League Spartan"/>
                <a:cs typeface="League Spartan"/>
                <a:sym typeface="League Spartan"/>
              </a:rPr>
              <a:t>LEVER SYSTEMS</a:t>
            </a:r>
          </a:p>
        </p:txBody>
      </p:sp>
      <p:sp>
        <p:nvSpPr>
          <p:cNvPr name="TextBox 8" id="8"/>
          <p:cNvSpPr txBox="true"/>
          <p:nvPr/>
        </p:nvSpPr>
        <p:spPr>
          <a:xfrm rot="0">
            <a:off x="15861824" y="8567720"/>
            <a:ext cx="2262150" cy="1421155"/>
          </a:xfrm>
          <a:prstGeom prst="rect">
            <a:avLst/>
          </a:prstGeom>
        </p:spPr>
        <p:txBody>
          <a:bodyPr anchor="t" rtlCol="false" tIns="0" lIns="0" bIns="0" rIns="0">
            <a:spAutoFit/>
          </a:bodyPr>
          <a:lstStyle/>
          <a:p>
            <a:pPr algn="ctr">
              <a:lnSpc>
                <a:spcPts val="5745"/>
              </a:lnSpc>
            </a:pPr>
            <a:r>
              <a:rPr lang="en-US" sz="4103">
                <a:solidFill>
                  <a:srgbClr val="12308A"/>
                </a:solidFill>
                <a:latin typeface="League Spartan"/>
                <a:ea typeface="League Spartan"/>
                <a:cs typeface="League Spartan"/>
                <a:sym typeface="League Spartan"/>
              </a:rPr>
              <a:t>Booklet </a:t>
            </a:r>
          </a:p>
          <a:p>
            <a:pPr algn="ctr">
              <a:lnSpc>
                <a:spcPts val="5745"/>
              </a:lnSpc>
              <a:spcBef>
                <a:spcPct val="0"/>
              </a:spcBef>
            </a:pPr>
            <a:r>
              <a:rPr lang="en-US" sz="4103">
                <a:solidFill>
                  <a:srgbClr val="12308A"/>
                </a:solidFill>
                <a:latin typeface="League Spartan"/>
                <a:ea typeface="League Spartan"/>
                <a:cs typeface="League Spartan"/>
                <a:sym typeface="League Spartan"/>
              </a:rPr>
              <a:t>Page 10 </a:t>
            </a:r>
          </a:p>
        </p:txBody>
      </p:sp>
      <p:sp>
        <p:nvSpPr>
          <p:cNvPr name="TextBox 9" id="9"/>
          <p:cNvSpPr txBox="true"/>
          <p:nvPr/>
        </p:nvSpPr>
        <p:spPr>
          <a:xfrm rot="0">
            <a:off x="479057" y="2407840"/>
            <a:ext cx="9205560" cy="5404646"/>
          </a:xfrm>
          <a:prstGeom prst="rect">
            <a:avLst/>
          </a:prstGeom>
        </p:spPr>
        <p:txBody>
          <a:bodyPr anchor="t" rtlCol="false" tIns="0" lIns="0" bIns="0" rIns="0">
            <a:spAutoFit/>
          </a:bodyPr>
          <a:lstStyle/>
          <a:p>
            <a:pPr algn="ctr">
              <a:lnSpc>
                <a:spcPts val="5349"/>
              </a:lnSpc>
              <a:spcBef>
                <a:spcPct val="0"/>
              </a:spcBef>
            </a:pPr>
            <a:r>
              <a:rPr lang="en-US" b="true" sz="3821">
                <a:solidFill>
                  <a:srgbClr val="12308A"/>
                </a:solidFill>
                <a:latin typeface="League Spartan"/>
                <a:ea typeface="League Spartan"/>
                <a:cs typeface="League Spartan"/>
                <a:sym typeface="League Spartan"/>
              </a:rPr>
              <a:t>Think about a darts player throwing a dart. What is the….</a:t>
            </a:r>
          </a:p>
          <a:p>
            <a:pPr algn="ctr">
              <a:lnSpc>
                <a:spcPts val="5349"/>
              </a:lnSpc>
              <a:spcBef>
                <a:spcPct val="0"/>
              </a:spcBef>
            </a:pPr>
          </a:p>
          <a:p>
            <a:pPr algn="ctr">
              <a:lnSpc>
                <a:spcPts val="5349"/>
              </a:lnSpc>
              <a:spcBef>
                <a:spcPct val="0"/>
              </a:spcBef>
            </a:pPr>
            <a:r>
              <a:rPr lang="en-US" b="true" sz="3821">
                <a:solidFill>
                  <a:srgbClr val="12308A"/>
                </a:solidFill>
                <a:latin typeface="League Spartan"/>
                <a:ea typeface="League Spartan"/>
                <a:cs typeface="League Spartan"/>
                <a:sym typeface="League Spartan"/>
              </a:rPr>
              <a:t>Fulcrum: ___________________</a:t>
            </a:r>
          </a:p>
          <a:p>
            <a:pPr algn="ctr">
              <a:lnSpc>
                <a:spcPts val="5349"/>
              </a:lnSpc>
              <a:spcBef>
                <a:spcPct val="0"/>
              </a:spcBef>
            </a:pPr>
          </a:p>
          <a:p>
            <a:pPr algn="ctr">
              <a:lnSpc>
                <a:spcPts val="5349"/>
              </a:lnSpc>
              <a:spcBef>
                <a:spcPct val="0"/>
              </a:spcBef>
            </a:pPr>
            <a:r>
              <a:rPr lang="en-US" b="true" sz="3821">
                <a:solidFill>
                  <a:srgbClr val="12308A"/>
                </a:solidFill>
                <a:latin typeface="League Spartan"/>
                <a:ea typeface="League Spartan"/>
                <a:cs typeface="League Spartan"/>
                <a:sym typeface="League Spartan"/>
              </a:rPr>
              <a:t>Load: ______________________</a:t>
            </a:r>
          </a:p>
          <a:p>
            <a:pPr algn="ctr">
              <a:lnSpc>
                <a:spcPts val="5349"/>
              </a:lnSpc>
              <a:spcBef>
                <a:spcPct val="0"/>
              </a:spcBef>
            </a:pPr>
          </a:p>
          <a:p>
            <a:pPr algn="ctr">
              <a:lnSpc>
                <a:spcPts val="5349"/>
              </a:lnSpc>
              <a:spcBef>
                <a:spcPct val="0"/>
              </a:spcBef>
            </a:pPr>
            <a:r>
              <a:rPr lang="en-US" b="true" sz="3821">
                <a:solidFill>
                  <a:srgbClr val="12308A"/>
                </a:solidFill>
                <a:latin typeface="League Spartan"/>
                <a:ea typeface="League Spartan"/>
                <a:cs typeface="League Spartan"/>
                <a:sym typeface="League Spartan"/>
              </a:rPr>
              <a:t>Effort: _______________________</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E0DEDF"/>
        </a:solidFill>
      </p:bgPr>
    </p:bg>
    <p:spTree>
      <p:nvGrpSpPr>
        <p:cNvPr id="1" name=""/>
        <p:cNvGrpSpPr/>
        <p:nvPr/>
      </p:nvGrpSpPr>
      <p:grpSpPr>
        <a:xfrm>
          <a:off x="0" y="0"/>
          <a:ext cx="0" cy="0"/>
          <a:chOff x="0" y="0"/>
          <a:chExt cx="0" cy="0"/>
        </a:xfrm>
      </p:grpSpPr>
      <p:grpSp>
        <p:nvGrpSpPr>
          <p:cNvPr name="Group 2" id="2"/>
          <p:cNvGrpSpPr/>
          <p:nvPr/>
        </p:nvGrpSpPr>
        <p:grpSpPr>
          <a:xfrm rot="0">
            <a:off x="0" y="-27687"/>
            <a:ext cx="18288000" cy="1569705"/>
            <a:chOff x="0" y="0"/>
            <a:chExt cx="6186311" cy="530986"/>
          </a:xfrm>
        </p:grpSpPr>
        <p:sp>
          <p:nvSpPr>
            <p:cNvPr name="Freeform 3" id="3"/>
            <p:cNvSpPr/>
            <p:nvPr/>
          </p:nvSpPr>
          <p:spPr>
            <a:xfrm flipH="false" flipV="false" rot="0">
              <a:off x="0" y="0"/>
              <a:ext cx="6186311" cy="530986"/>
            </a:xfrm>
            <a:custGeom>
              <a:avLst/>
              <a:gdLst/>
              <a:ahLst/>
              <a:cxnLst/>
              <a:rect r="r" b="b" t="t" l="l"/>
              <a:pathLst>
                <a:path h="530986" w="6186311">
                  <a:moveTo>
                    <a:pt x="0" y="0"/>
                  </a:moveTo>
                  <a:lnTo>
                    <a:pt x="6186311" y="0"/>
                  </a:lnTo>
                  <a:lnTo>
                    <a:pt x="6186311" y="530986"/>
                  </a:lnTo>
                  <a:lnTo>
                    <a:pt x="0" y="530986"/>
                  </a:lnTo>
                  <a:close/>
                </a:path>
              </a:pathLst>
            </a:custGeom>
            <a:solidFill>
              <a:srgbClr val="12308A"/>
            </a:solidFill>
          </p:spPr>
        </p:sp>
      </p:grpSp>
      <p:sp>
        <p:nvSpPr>
          <p:cNvPr name="Freeform 4" id="4"/>
          <p:cNvSpPr/>
          <p:nvPr/>
        </p:nvSpPr>
        <p:spPr>
          <a:xfrm flipH="false" flipV="false" rot="0">
            <a:off x="8812440" y="2386037"/>
            <a:ext cx="9677268" cy="6872263"/>
          </a:xfrm>
          <a:custGeom>
            <a:avLst/>
            <a:gdLst/>
            <a:ahLst/>
            <a:cxnLst/>
            <a:rect r="r" b="b" t="t" l="l"/>
            <a:pathLst>
              <a:path h="6872263" w="9677268">
                <a:moveTo>
                  <a:pt x="0" y="0"/>
                </a:moveTo>
                <a:lnTo>
                  <a:pt x="9677268" y="0"/>
                </a:lnTo>
                <a:lnTo>
                  <a:pt x="9677268" y="6872263"/>
                </a:lnTo>
                <a:lnTo>
                  <a:pt x="0" y="6872263"/>
                </a:lnTo>
                <a:lnTo>
                  <a:pt x="0" y="0"/>
                </a:lnTo>
                <a:close/>
              </a:path>
            </a:pathLst>
          </a:custGeom>
          <a:blipFill>
            <a:blip r:embed="rId2"/>
            <a:stretch>
              <a:fillRect l="0" t="0" r="0" b="0"/>
            </a:stretch>
          </a:blipFill>
        </p:spPr>
      </p:sp>
      <p:grpSp>
        <p:nvGrpSpPr>
          <p:cNvPr name="Group 5" id="5"/>
          <p:cNvGrpSpPr/>
          <p:nvPr/>
        </p:nvGrpSpPr>
        <p:grpSpPr>
          <a:xfrm rot="0">
            <a:off x="15185161" y="7693418"/>
            <a:ext cx="5144013" cy="5144013"/>
            <a:chOff x="0" y="0"/>
            <a:chExt cx="6350000" cy="6350000"/>
          </a:xfrm>
        </p:grpSpPr>
        <p:sp>
          <p:nvSpPr>
            <p:cNvPr name="Freeform 6" id="6"/>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9353"/>
            </a:solidFill>
          </p:spPr>
        </p:sp>
      </p:grpSp>
      <p:sp>
        <p:nvSpPr>
          <p:cNvPr name="TextBox 7" id="7"/>
          <p:cNvSpPr txBox="true"/>
          <p:nvPr/>
        </p:nvSpPr>
        <p:spPr>
          <a:xfrm rot="0">
            <a:off x="-3864974" y="140862"/>
            <a:ext cx="26017948" cy="1200110"/>
          </a:xfrm>
          <a:prstGeom prst="rect">
            <a:avLst/>
          </a:prstGeom>
        </p:spPr>
        <p:txBody>
          <a:bodyPr anchor="t" rtlCol="false" tIns="0" lIns="0" bIns="0" rIns="0">
            <a:spAutoFit/>
          </a:bodyPr>
          <a:lstStyle/>
          <a:p>
            <a:pPr algn="ctr">
              <a:lnSpc>
                <a:spcPts val="9799"/>
              </a:lnSpc>
              <a:spcBef>
                <a:spcPct val="0"/>
              </a:spcBef>
            </a:pPr>
            <a:r>
              <a:rPr lang="en-US" sz="6999">
                <a:solidFill>
                  <a:srgbClr val="E0DEDF"/>
                </a:solidFill>
                <a:latin typeface="League Spartan"/>
                <a:ea typeface="League Spartan"/>
                <a:cs typeface="League Spartan"/>
                <a:sym typeface="League Spartan"/>
              </a:rPr>
              <a:t>LEVER SYSTEMS</a:t>
            </a:r>
          </a:p>
        </p:txBody>
      </p:sp>
      <p:sp>
        <p:nvSpPr>
          <p:cNvPr name="TextBox 8" id="8"/>
          <p:cNvSpPr txBox="true"/>
          <p:nvPr/>
        </p:nvSpPr>
        <p:spPr>
          <a:xfrm rot="0">
            <a:off x="15861824" y="8567720"/>
            <a:ext cx="2262150" cy="1421155"/>
          </a:xfrm>
          <a:prstGeom prst="rect">
            <a:avLst/>
          </a:prstGeom>
        </p:spPr>
        <p:txBody>
          <a:bodyPr anchor="t" rtlCol="false" tIns="0" lIns="0" bIns="0" rIns="0">
            <a:spAutoFit/>
          </a:bodyPr>
          <a:lstStyle/>
          <a:p>
            <a:pPr algn="ctr">
              <a:lnSpc>
                <a:spcPts val="5745"/>
              </a:lnSpc>
            </a:pPr>
            <a:r>
              <a:rPr lang="en-US" sz="4103">
                <a:solidFill>
                  <a:srgbClr val="12308A"/>
                </a:solidFill>
                <a:latin typeface="League Spartan"/>
                <a:ea typeface="League Spartan"/>
                <a:cs typeface="League Spartan"/>
                <a:sym typeface="League Spartan"/>
              </a:rPr>
              <a:t>Booklet </a:t>
            </a:r>
          </a:p>
          <a:p>
            <a:pPr algn="ctr">
              <a:lnSpc>
                <a:spcPts val="5745"/>
              </a:lnSpc>
              <a:spcBef>
                <a:spcPct val="0"/>
              </a:spcBef>
            </a:pPr>
            <a:r>
              <a:rPr lang="en-US" sz="4103">
                <a:solidFill>
                  <a:srgbClr val="12308A"/>
                </a:solidFill>
                <a:latin typeface="League Spartan"/>
                <a:ea typeface="League Spartan"/>
                <a:cs typeface="League Spartan"/>
                <a:sym typeface="League Spartan"/>
              </a:rPr>
              <a:t>Page 10 </a:t>
            </a:r>
          </a:p>
        </p:txBody>
      </p:sp>
      <p:sp>
        <p:nvSpPr>
          <p:cNvPr name="TextBox 9" id="9"/>
          <p:cNvSpPr txBox="true"/>
          <p:nvPr/>
        </p:nvSpPr>
        <p:spPr>
          <a:xfrm rot="0">
            <a:off x="0" y="2300312"/>
            <a:ext cx="10296818" cy="6056400"/>
          </a:xfrm>
          <a:prstGeom prst="rect">
            <a:avLst/>
          </a:prstGeom>
        </p:spPr>
        <p:txBody>
          <a:bodyPr anchor="t" rtlCol="false" tIns="0" lIns="0" bIns="0" rIns="0">
            <a:spAutoFit/>
          </a:bodyPr>
          <a:lstStyle/>
          <a:p>
            <a:pPr algn="ctr">
              <a:lnSpc>
                <a:spcPts val="5984"/>
              </a:lnSpc>
              <a:spcBef>
                <a:spcPct val="0"/>
              </a:spcBef>
            </a:pPr>
            <a:r>
              <a:rPr lang="en-US" b="true" sz="4274">
                <a:solidFill>
                  <a:srgbClr val="12308A"/>
                </a:solidFill>
                <a:latin typeface="League Spartan"/>
                <a:ea typeface="League Spartan"/>
                <a:cs typeface="League Spartan"/>
                <a:sym typeface="League Spartan"/>
              </a:rPr>
              <a:t>Think about a darts player throwing a dart. What is the….</a:t>
            </a:r>
          </a:p>
          <a:p>
            <a:pPr algn="ctr">
              <a:lnSpc>
                <a:spcPts val="5984"/>
              </a:lnSpc>
              <a:spcBef>
                <a:spcPct val="0"/>
              </a:spcBef>
            </a:pPr>
          </a:p>
          <a:p>
            <a:pPr algn="ctr">
              <a:lnSpc>
                <a:spcPts val="5984"/>
              </a:lnSpc>
              <a:spcBef>
                <a:spcPct val="0"/>
              </a:spcBef>
            </a:pPr>
            <a:r>
              <a:rPr lang="en-US" b="true" sz="4274">
                <a:solidFill>
                  <a:srgbClr val="12308A"/>
                </a:solidFill>
                <a:latin typeface="League Spartan"/>
                <a:ea typeface="League Spartan"/>
                <a:cs typeface="League Spartan"/>
                <a:sym typeface="League Spartan"/>
              </a:rPr>
              <a:t>Fulcrum: </a:t>
            </a:r>
            <a:r>
              <a:rPr lang="en-US" b="true" sz="4274">
                <a:solidFill>
                  <a:srgbClr val="FF1616"/>
                </a:solidFill>
                <a:latin typeface="League Spartan"/>
                <a:ea typeface="League Spartan"/>
                <a:cs typeface="League Spartan"/>
                <a:sym typeface="League Spartan"/>
              </a:rPr>
              <a:t>Elbow</a:t>
            </a:r>
          </a:p>
          <a:p>
            <a:pPr algn="ctr">
              <a:lnSpc>
                <a:spcPts val="5984"/>
              </a:lnSpc>
              <a:spcBef>
                <a:spcPct val="0"/>
              </a:spcBef>
            </a:pPr>
          </a:p>
          <a:p>
            <a:pPr algn="ctr">
              <a:lnSpc>
                <a:spcPts val="5984"/>
              </a:lnSpc>
              <a:spcBef>
                <a:spcPct val="0"/>
              </a:spcBef>
            </a:pPr>
            <a:r>
              <a:rPr lang="en-US" b="true" sz="4274">
                <a:solidFill>
                  <a:srgbClr val="12308A"/>
                </a:solidFill>
                <a:latin typeface="League Spartan"/>
                <a:ea typeface="League Spartan"/>
                <a:cs typeface="League Spartan"/>
                <a:sym typeface="League Spartan"/>
              </a:rPr>
              <a:t>Load: </a:t>
            </a:r>
            <a:r>
              <a:rPr lang="en-US" b="true" sz="4274">
                <a:solidFill>
                  <a:srgbClr val="FF1616"/>
                </a:solidFill>
                <a:latin typeface="League Spartan"/>
                <a:ea typeface="League Spartan"/>
                <a:cs typeface="League Spartan"/>
                <a:sym typeface="League Spartan"/>
              </a:rPr>
              <a:t>Dart</a:t>
            </a:r>
          </a:p>
          <a:p>
            <a:pPr algn="ctr">
              <a:lnSpc>
                <a:spcPts val="5984"/>
              </a:lnSpc>
              <a:spcBef>
                <a:spcPct val="0"/>
              </a:spcBef>
            </a:pPr>
          </a:p>
          <a:p>
            <a:pPr algn="ctr">
              <a:lnSpc>
                <a:spcPts val="5984"/>
              </a:lnSpc>
              <a:spcBef>
                <a:spcPct val="0"/>
              </a:spcBef>
            </a:pPr>
            <a:r>
              <a:rPr lang="en-US" b="true" sz="4274">
                <a:solidFill>
                  <a:srgbClr val="12308A"/>
                </a:solidFill>
                <a:latin typeface="League Spartan"/>
                <a:ea typeface="League Spartan"/>
                <a:cs typeface="League Spartan"/>
                <a:sym typeface="League Spartan"/>
              </a:rPr>
              <a:t>Effort: </a:t>
            </a:r>
            <a:r>
              <a:rPr lang="en-US" b="true" sz="4274">
                <a:solidFill>
                  <a:srgbClr val="FF1616"/>
                </a:solidFill>
                <a:latin typeface="League Spartan"/>
                <a:ea typeface="League Spartan"/>
                <a:cs typeface="League Spartan"/>
                <a:sym typeface="League Spartan"/>
              </a:rPr>
              <a:t>Tricep</a:t>
            </a:r>
          </a:p>
        </p:txBody>
      </p:sp>
    </p:spTree>
  </p:cSld>
  <p:clrMapOvr>
    <a:masterClrMapping/>
  </p:clrMapOvr>
</p:sld>
</file>

<file path=ppt/slides/slide24.xml><?xml version="1.0" encoding="utf-8"?>
<p:sld xmlns:p="http://schemas.openxmlformats.org/presentationml/2006/main" xmlns:a="http://schemas.openxmlformats.org/drawingml/2006/main">
  <p:cSld>
    <p:bg>
      <p:bgPr>
        <a:solidFill>
          <a:srgbClr val="E0DEDF"/>
        </a:solidFill>
      </p:bgPr>
    </p:bg>
    <p:spTree>
      <p:nvGrpSpPr>
        <p:cNvPr id="1" name=""/>
        <p:cNvGrpSpPr/>
        <p:nvPr/>
      </p:nvGrpSpPr>
      <p:grpSpPr>
        <a:xfrm>
          <a:off x="0" y="0"/>
          <a:ext cx="0" cy="0"/>
          <a:chOff x="0" y="0"/>
          <a:chExt cx="0" cy="0"/>
        </a:xfrm>
      </p:grpSpPr>
      <p:grpSp>
        <p:nvGrpSpPr>
          <p:cNvPr name="Group 2" id="2"/>
          <p:cNvGrpSpPr/>
          <p:nvPr/>
        </p:nvGrpSpPr>
        <p:grpSpPr>
          <a:xfrm rot="0">
            <a:off x="0" y="-27687"/>
            <a:ext cx="18288000" cy="1569705"/>
            <a:chOff x="0" y="0"/>
            <a:chExt cx="6186311" cy="530986"/>
          </a:xfrm>
        </p:grpSpPr>
        <p:sp>
          <p:nvSpPr>
            <p:cNvPr name="Freeform 3" id="3"/>
            <p:cNvSpPr/>
            <p:nvPr/>
          </p:nvSpPr>
          <p:spPr>
            <a:xfrm flipH="false" flipV="false" rot="0">
              <a:off x="0" y="0"/>
              <a:ext cx="6186311" cy="530986"/>
            </a:xfrm>
            <a:custGeom>
              <a:avLst/>
              <a:gdLst/>
              <a:ahLst/>
              <a:cxnLst/>
              <a:rect r="r" b="b" t="t" l="l"/>
              <a:pathLst>
                <a:path h="530986" w="6186311">
                  <a:moveTo>
                    <a:pt x="0" y="0"/>
                  </a:moveTo>
                  <a:lnTo>
                    <a:pt x="6186311" y="0"/>
                  </a:lnTo>
                  <a:lnTo>
                    <a:pt x="6186311" y="530986"/>
                  </a:lnTo>
                  <a:lnTo>
                    <a:pt x="0" y="530986"/>
                  </a:lnTo>
                  <a:close/>
                </a:path>
              </a:pathLst>
            </a:custGeom>
            <a:solidFill>
              <a:srgbClr val="12308A"/>
            </a:solidFill>
          </p:spPr>
        </p:sp>
      </p:grpSp>
      <p:grpSp>
        <p:nvGrpSpPr>
          <p:cNvPr name="Group 4" id="4"/>
          <p:cNvGrpSpPr/>
          <p:nvPr/>
        </p:nvGrpSpPr>
        <p:grpSpPr>
          <a:xfrm rot="0">
            <a:off x="15210374" y="7752819"/>
            <a:ext cx="5144013" cy="5144013"/>
            <a:chOff x="0" y="0"/>
            <a:chExt cx="6350000" cy="6350000"/>
          </a:xfrm>
        </p:grpSpPr>
        <p:sp>
          <p:nvSpPr>
            <p:cNvPr name="Freeform 5" id="5"/>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9353"/>
            </a:solidFill>
          </p:spPr>
        </p:sp>
      </p:grpSp>
      <p:grpSp>
        <p:nvGrpSpPr>
          <p:cNvPr name="Group 6" id="6"/>
          <p:cNvGrpSpPr>
            <a:grpSpLocks noChangeAspect="true"/>
          </p:cNvGrpSpPr>
          <p:nvPr/>
        </p:nvGrpSpPr>
        <p:grpSpPr>
          <a:xfrm rot="0">
            <a:off x="9144000" y="4350657"/>
            <a:ext cx="5777748" cy="5657850"/>
            <a:chOff x="-72390" y="7620"/>
            <a:chExt cx="6487160" cy="6352540"/>
          </a:xfrm>
        </p:grpSpPr>
        <p:sp>
          <p:nvSpPr>
            <p:cNvPr name="Freeform 7" id="7"/>
            <p:cNvSpPr/>
            <p:nvPr/>
          </p:nvSpPr>
          <p:spPr>
            <a:xfrm flipH="false" flipV="false" rot="0">
              <a:off x="-72390" y="7620"/>
              <a:ext cx="6487160" cy="6352540"/>
            </a:xfrm>
            <a:custGeom>
              <a:avLst/>
              <a:gdLst/>
              <a:ahLst/>
              <a:cxnLst/>
              <a:rect r="r" b="b" t="t" l="l"/>
              <a:pathLst>
                <a:path h="6352540" w="648716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FF1616"/>
            </a:solidFill>
          </p:spPr>
        </p:sp>
      </p:grpSp>
      <p:grpSp>
        <p:nvGrpSpPr>
          <p:cNvPr name="Group 8" id="8"/>
          <p:cNvGrpSpPr/>
          <p:nvPr/>
        </p:nvGrpSpPr>
        <p:grpSpPr>
          <a:xfrm rot="0">
            <a:off x="868954" y="4625813"/>
            <a:ext cx="7044594" cy="5382694"/>
            <a:chOff x="0" y="0"/>
            <a:chExt cx="2382986" cy="1820812"/>
          </a:xfrm>
        </p:grpSpPr>
        <p:sp>
          <p:nvSpPr>
            <p:cNvPr name="Freeform 9" id="9"/>
            <p:cNvSpPr/>
            <p:nvPr/>
          </p:nvSpPr>
          <p:spPr>
            <a:xfrm flipH="false" flipV="false" rot="0">
              <a:off x="0" y="0"/>
              <a:ext cx="2382986" cy="1820813"/>
            </a:xfrm>
            <a:custGeom>
              <a:avLst/>
              <a:gdLst/>
              <a:ahLst/>
              <a:cxnLst/>
              <a:rect r="r" b="b" t="t" l="l"/>
              <a:pathLst>
                <a:path h="1820813" w="2382986">
                  <a:moveTo>
                    <a:pt x="0" y="0"/>
                  </a:moveTo>
                  <a:lnTo>
                    <a:pt x="2382986" y="0"/>
                  </a:lnTo>
                  <a:lnTo>
                    <a:pt x="2382986" y="1820813"/>
                  </a:lnTo>
                  <a:lnTo>
                    <a:pt x="0" y="1820813"/>
                  </a:lnTo>
                  <a:close/>
                </a:path>
              </a:pathLst>
            </a:custGeom>
            <a:solidFill>
              <a:srgbClr val="12308A"/>
            </a:solidFill>
          </p:spPr>
        </p:sp>
      </p:grpSp>
      <p:sp>
        <p:nvSpPr>
          <p:cNvPr name="TextBox 10" id="10"/>
          <p:cNvSpPr txBox="true"/>
          <p:nvPr/>
        </p:nvSpPr>
        <p:spPr>
          <a:xfrm rot="0">
            <a:off x="-3864974" y="145680"/>
            <a:ext cx="26017948" cy="1099145"/>
          </a:xfrm>
          <a:prstGeom prst="rect">
            <a:avLst/>
          </a:prstGeom>
        </p:spPr>
        <p:txBody>
          <a:bodyPr anchor="t" rtlCol="false" tIns="0" lIns="0" bIns="0" rIns="0">
            <a:spAutoFit/>
          </a:bodyPr>
          <a:lstStyle/>
          <a:p>
            <a:pPr algn="ctr">
              <a:lnSpc>
                <a:spcPts val="8960"/>
              </a:lnSpc>
              <a:spcBef>
                <a:spcPct val="0"/>
              </a:spcBef>
            </a:pPr>
            <a:r>
              <a:rPr lang="en-US" sz="6400">
                <a:solidFill>
                  <a:srgbClr val="E0DEDF"/>
                </a:solidFill>
                <a:latin typeface="League Spartan"/>
                <a:ea typeface="League Spartan"/>
                <a:cs typeface="League Spartan"/>
                <a:sym typeface="League Spartan"/>
              </a:rPr>
              <a:t>DIFFERENT CLASSES OF LEVER SYSTEMS</a:t>
            </a:r>
          </a:p>
        </p:txBody>
      </p:sp>
      <p:sp>
        <p:nvSpPr>
          <p:cNvPr name="TextBox 11" id="11"/>
          <p:cNvSpPr txBox="true"/>
          <p:nvPr/>
        </p:nvSpPr>
        <p:spPr>
          <a:xfrm rot="0">
            <a:off x="15861824" y="8567720"/>
            <a:ext cx="2262150" cy="1421155"/>
          </a:xfrm>
          <a:prstGeom prst="rect">
            <a:avLst/>
          </a:prstGeom>
        </p:spPr>
        <p:txBody>
          <a:bodyPr anchor="t" rtlCol="false" tIns="0" lIns="0" bIns="0" rIns="0">
            <a:spAutoFit/>
          </a:bodyPr>
          <a:lstStyle/>
          <a:p>
            <a:pPr algn="ctr">
              <a:lnSpc>
                <a:spcPts val="5745"/>
              </a:lnSpc>
            </a:pPr>
            <a:r>
              <a:rPr lang="en-US" sz="4103">
                <a:solidFill>
                  <a:srgbClr val="12308A"/>
                </a:solidFill>
                <a:latin typeface="League Spartan"/>
                <a:ea typeface="League Spartan"/>
                <a:cs typeface="League Spartan"/>
                <a:sym typeface="League Spartan"/>
              </a:rPr>
              <a:t>Booklet </a:t>
            </a:r>
          </a:p>
          <a:p>
            <a:pPr algn="ctr">
              <a:lnSpc>
                <a:spcPts val="5745"/>
              </a:lnSpc>
              <a:spcBef>
                <a:spcPct val="0"/>
              </a:spcBef>
            </a:pPr>
            <a:r>
              <a:rPr lang="en-US" sz="4103">
                <a:solidFill>
                  <a:srgbClr val="12308A"/>
                </a:solidFill>
                <a:latin typeface="League Spartan"/>
                <a:ea typeface="League Spartan"/>
                <a:cs typeface="League Spartan"/>
                <a:sym typeface="League Spartan"/>
              </a:rPr>
              <a:t>Page 10 </a:t>
            </a:r>
          </a:p>
        </p:txBody>
      </p:sp>
      <p:sp>
        <p:nvSpPr>
          <p:cNvPr name="TextBox 12" id="12"/>
          <p:cNvSpPr txBox="true"/>
          <p:nvPr/>
        </p:nvSpPr>
        <p:spPr>
          <a:xfrm rot="0">
            <a:off x="237425" y="1928540"/>
            <a:ext cx="18050575" cy="2169982"/>
          </a:xfrm>
          <a:prstGeom prst="rect">
            <a:avLst/>
          </a:prstGeom>
        </p:spPr>
        <p:txBody>
          <a:bodyPr anchor="t" rtlCol="false" tIns="0" lIns="0" bIns="0" rIns="0">
            <a:spAutoFit/>
          </a:bodyPr>
          <a:lstStyle/>
          <a:p>
            <a:pPr algn="ctr">
              <a:lnSpc>
                <a:spcPts val="5745"/>
              </a:lnSpc>
              <a:spcBef>
                <a:spcPct val="0"/>
              </a:spcBef>
            </a:pPr>
            <a:r>
              <a:rPr lang="en-US" sz="4103">
                <a:solidFill>
                  <a:srgbClr val="12308A"/>
                </a:solidFill>
                <a:latin typeface="League Spartan"/>
                <a:ea typeface="League Spartan"/>
                <a:cs typeface="League Spartan"/>
                <a:sym typeface="League Spartan"/>
              </a:rPr>
              <a:t>Lever Systems can be classed as 1st class, 2nd class or 3rd class. The class of a Lever System depends on what can be found in the middle.</a:t>
            </a:r>
          </a:p>
        </p:txBody>
      </p:sp>
      <p:sp>
        <p:nvSpPr>
          <p:cNvPr name="TextBox 13" id="13"/>
          <p:cNvSpPr txBox="true"/>
          <p:nvPr/>
        </p:nvSpPr>
        <p:spPr>
          <a:xfrm rot="0">
            <a:off x="237425" y="4898646"/>
            <a:ext cx="8392828" cy="1440486"/>
          </a:xfrm>
          <a:prstGeom prst="rect">
            <a:avLst/>
          </a:prstGeom>
        </p:spPr>
        <p:txBody>
          <a:bodyPr anchor="t" rtlCol="false" tIns="0" lIns="0" bIns="0" rIns="0">
            <a:spAutoFit/>
          </a:bodyPr>
          <a:lstStyle/>
          <a:p>
            <a:pPr algn="ctr">
              <a:lnSpc>
                <a:spcPts val="5745"/>
              </a:lnSpc>
              <a:spcBef>
                <a:spcPct val="0"/>
              </a:spcBef>
            </a:pPr>
            <a:r>
              <a:rPr lang="en-US" sz="4103">
                <a:solidFill>
                  <a:srgbClr val="E0DEDF"/>
                </a:solidFill>
                <a:latin typeface="League Spartan"/>
                <a:ea typeface="League Spartan"/>
                <a:cs typeface="League Spartan"/>
                <a:sym typeface="League Spartan"/>
              </a:rPr>
              <a:t>1st Class = Fulcrum in the Middle</a:t>
            </a:r>
          </a:p>
        </p:txBody>
      </p:sp>
      <p:sp>
        <p:nvSpPr>
          <p:cNvPr name="TextBox 14" id="14"/>
          <p:cNvSpPr txBox="true"/>
          <p:nvPr/>
        </p:nvSpPr>
        <p:spPr>
          <a:xfrm rot="0">
            <a:off x="474850" y="6713461"/>
            <a:ext cx="7863344" cy="1440486"/>
          </a:xfrm>
          <a:prstGeom prst="rect">
            <a:avLst/>
          </a:prstGeom>
        </p:spPr>
        <p:txBody>
          <a:bodyPr anchor="t" rtlCol="false" tIns="0" lIns="0" bIns="0" rIns="0">
            <a:spAutoFit/>
          </a:bodyPr>
          <a:lstStyle/>
          <a:p>
            <a:pPr algn="ctr">
              <a:lnSpc>
                <a:spcPts val="5745"/>
              </a:lnSpc>
              <a:spcBef>
                <a:spcPct val="0"/>
              </a:spcBef>
            </a:pPr>
            <a:r>
              <a:rPr lang="en-US" sz="4103">
                <a:solidFill>
                  <a:srgbClr val="E0DEDF"/>
                </a:solidFill>
                <a:latin typeface="League Spartan"/>
                <a:ea typeface="League Spartan"/>
                <a:cs typeface="League Spartan"/>
                <a:sym typeface="League Spartan"/>
              </a:rPr>
              <a:t>2nd Class = Load in the Middle</a:t>
            </a:r>
          </a:p>
        </p:txBody>
      </p:sp>
      <p:sp>
        <p:nvSpPr>
          <p:cNvPr name="TextBox 15" id="15"/>
          <p:cNvSpPr txBox="true"/>
          <p:nvPr/>
        </p:nvSpPr>
        <p:spPr>
          <a:xfrm rot="0">
            <a:off x="474850" y="8320358"/>
            <a:ext cx="7863344" cy="1440486"/>
          </a:xfrm>
          <a:prstGeom prst="rect">
            <a:avLst/>
          </a:prstGeom>
        </p:spPr>
        <p:txBody>
          <a:bodyPr anchor="t" rtlCol="false" tIns="0" lIns="0" bIns="0" rIns="0">
            <a:spAutoFit/>
          </a:bodyPr>
          <a:lstStyle/>
          <a:p>
            <a:pPr algn="ctr">
              <a:lnSpc>
                <a:spcPts val="5745"/>
              </a:lnSpc>
              <a:spcBef>
                <a:spcPct val="0"/>
              </a:spcBef>
            </a:pPr>
            <a:r>
              <a:rPr lang="en-US" sz="4103">
                <a:solidFill>
                  <a:srgbClr val="E0DEDF"/>
                </a:solidFill>
                <a:latin typeface="League Spartan"/>
                <a:ea typeface="League Spartan"/>
                <a:cs typeface="League Spartan"/>
                <a:sym typeface="League Spartan"/>
              </a:rPr>
              <a:t>3rd Class = Effort in the Middle</a:t>
            </a:r>
          </a:p>
        </p:txBody>
      </p:sp>
      <p:sp>
        <p:nvSpPr>
          <p:cNvPr name="TextBox 16" id="16"/>
          <p:cNvSpPr txBox="true"/>
          <p:nvPr/>
        </p:nvSpPr>
        <p:spPr>
          <a:xfrm rot="0">
            <a:off x="10268772" y="5395611"/>
            <a:ext cx="3528204" cy="3377442"/>
          </a:xfrm>
          <a:prstGeom prst="rect">
            <a:avLst/>
          </a:prstGeom>
        </p:spPr>
        <p:txBody>
          <a:bodyPr anchor="t" rtlCol="false" tIns="0" lIns="0" bIns="0" rIns="0">
            <a:spAutoFit/>
          </a:bodyPr>
          <a:lstStyle/>
          <a:p>
            <a:pPr algn="ctr">
              <a:lnSpc>
                <a:spcPts val="13514"/>
              </a:lnSpc>
            </a:pPr>
            <a:r>
              <a:rPr lang="en-US" sz="9653">
                <a:solidFill>
                  <a:srgbClr val="F8FCFE"/>
                </a:solidFill>
                <a:latin typeface="League Spartan"/>
                <a:ea typeface="League Spartan"/>
                <a:cs typeface="League Spartan"/>
                <a:sym typeface="League Spartan"/>
              </a:rPr>
              <a:t>1.2.3.</a:t>
            </a:r>
          </a:p>
          <a:p>
            <a:pPr algn="ctr">
              <a:lnSpc>
                <a:spcPts val="13514"/>
              </a:lnSpc>
              <a:spcBef>
                <a:spcPct val="0"/>
              </a:spcBef>
            </a:pPr>
            <a:r>
              <a:rPr lang="en-US" sz="9653">
                <a:solidFill>
                  <a:srgbClr val="F8FCFE"/>
                </a:solidFill>
                <a:latin typeface="League Spartan"/>
                <a:ea typeface="League Spartan"/>
                <a:cs typeface="League Spartan"/>
                <a:sym typeface="League Spartan"/>
              </a:rPr>
              <a:t>F.L.E</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E0DEDF"/>
        </a:solidFill>
      </p:bgPr>
    </p:bg>
    <p:spTree>
      <p:nvGrpSpPr>
        <p:cNvPr id="1" name=""/>
        <p:cNvGrpSpPr/>
        <p:nvPr/>
      </p:nvGrpSpPr>
      <p:grpSpPr>
        <a:xfrm>
          <a:off x="0" y="0"/>
          <a:ext cx="0" cy="0"/>
          <a:chOff x="0" y="0"/>
          <a:chExt cx="0" cy="0"/>
        </a:xfrm>
      </p:grpSpPr>
      <p:grpSp>
        <p:nvGrpSpPr>
          <p:cNvPr name="Group 2" id="2"/>
          <p:cNvGrpSpPr/>
          <p:nvPr/>
        </p:nvGrpSpPr>
        <p:grpSpPr>
          <a:xfrm rot="0">
            <a:off x="0" y="-27687"/>
            <a:ext cx="18288000" cy="1569705"/>
            <a:chOff x="0" y="0"/>
            <a:chExt cx="6186311" cy="530986"/>
          </a:xfrm>
        </p:grpSpPr>
        <p:sp>
          <p:nvSpPr>
            <p:cNvPr name="Freeform 3" id="3"/>
            <p:cNvSpPr/>
            <p:nvPr/>
          </p:nvSpPr>
          <p:spPr>
            <a:xfrm flipH="false" flipV="false" rot="0">
              <a:off x="0" y="0"/>
              <a:ext cx="6186311" cy="530986"/>
            </a:xfrm>
            <a:custGeom>
              <a:avLst/>
              <a:gdLst/>
              <a:ahLst/>
              <a:cxnLst/>
              <a:rect r="r" b="b" t="t" l="l"/>
              <a:pathLst>
                <a:path h="530986" w="6186311">
                  <a:moveTo>
                    <a:pt x="0" y="0"/>
                  </a:moveTo>
                  <a:lnTo>
                    <a:pt x="6186311" y="0"/>
                  </a:lnTo>
                  <a:lnTo>
                    <a:pt x="6186311" y="530986"/>
                  </a:lnTo>
                  <a:lnTo>
                    <a:pt x="0" y="530986"/>
                  </a:lnTo>
                  <a:close/>
                </a:path>
              </a:pathLst>
            </a:custGeom>
            <a:solidFill>
              <a:srgbClr val="12308A"/>
            </a:solidFill>
          </p:spPr>
        </p:sp>
      </p:grpSp>
      <p:grpSp>
        <p:nvGrpSpPr>
          <p:cNvPr name="Group 4" id="4"/>
          <p:cNvGrpSpPr/>
          <p:nvPr/>
        </p:nvGrpSpPr>
        <p:grpSpPr>
          <a:xfrm rot="0">
            <a:off x="15210374" y="7752819"/>
            <a:ext cx="5144013" cy="5144013"/>
            <a:chOff x="0" y="0"/>
            <a:chExt cx="6350000" cy="6350000"/>
          </a:xfrm>
        </p:grpSpPr>
        <p:sp>
          <p:nvSpPr>
            <p:cNvPr name="Freeform 5" id="5"/>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9353"/>
            </a:solidFill>
          </p:spPr>
        </p:sp>
      </p:grpSp>
      <p:sp>
        <p:nvSpPr>
          <p:cNvPr name="Freeform 6" id="6"/>
          <p:cNvSpPr/>
          <p:nvPr/>
        </p:nvSpPr>
        <p:spPr>
          <a:xfrm flipH="false" flipV="false" rot="0">
            <a:off x="565936" y="2450724"/>
            <a:ext cx="3075934" cy="2983144"/>
          </a:xfrm>
          <a:custGeom>
            <a:avLst/>
            <a:gdLst/>
            <a:ahLst/>
            <a:cxnLst/>
            <a:rect r="r" b="b" t="t" l="l"/>
            <a:pathLst>
              <a:path h="2983144" w="3075934">
                <a:moveTo>
                  <a:pt x="0" y="0"/>
                </a:moveTo>
                <a:lnTo>
                  <a:pt x="3075934" y="0"/>
                </a:lnTo>
                <a:lnTo>
                  <a:pt x="3075934" y="2983144"/>
                </a:lnTo>
                <a:lnTo>
                  <a:pt x="0" y="2983144"/>
                </a:lnTo>
                <a:lnTo>
                  <a:pt x="0" y="0"/>
                </a:lnTo>
                <a:close/>
              </a:path>
            </a:pathLst>
          </a:custGeom>
          <a:blipFill>
            <a:blip r:embed="rId2"/>
            <a:stretch>
              <a:fillRect l="-12664" t="-13058" r="-6575" b="-5677"/>
            </a:stretch>
          </a:blipFill>
        </p:spPr>
      </p:sp>
      <p:sp>
        <p:nvSpPr>
          <p:cNvPr name="Freeform 7" id="7"/>
          <p:cNvSpPr/>
          <p:nvPr/>
        </p:nvSpPr>
        <p:spPr>
          <a:xfrm flipH="false" flipV="false" rot="0">
            <a:off x="7947713" y="2362477"/>
            <a:ext cx="2947373" cy="2983144"/>
          </a:xfrm>
          <a:custGeom>
            <a:avLst/>
            <a:gdLst/>
            <a:ahLst/>
            <a:cxnLst/>
            <a:rect r="r" b="b" t="t" l="l"/>
            <a:pathLst>
              <a:path h="2983144" w="2947373">
                <a:moveTo>
                  <a:pt x="0" y="0"/>
                </a:moveTo>
                <a:lnTo>
                  <a:pt x="2947373" y="0"/>
                </a:lnTo>
                <a:lnTo>
                  <a:pt x="2947373" y="2983144"/>
                </a:lnTo>
                <a:lnTo>
                  <a:pt x="0" y="2983144"/>
                </a:lnTo>
                <a:lnTo>
                  <a:pt x="0" y="0"/>
                </a:lnTo>
                <a:close/>
              </a:path>
            </a:pathLst>
          </a:custGeom>
          <a:blipFill>
            <a:blip r:embed="rId3"/>
            <a:stretch>
              <a:fillRect l="-5890" t="-6239" r="-5890" b="-2645"/>
            </a:stretch>
          </a:blipFill>
        </p:spPr>
      </p:sp>
      <p:sp>
        <p:nvSpPr>
          <p:cNvPr name="Freeform 8" id="8"/>
          <p:cNvSpPr/>
          <p:nvPr/>
        </p:nvSpPr>
        <p:spPr>
          <a:xfrm flipH="false" flipV="false" rot="0">
            <a:off x="4541253" y="2274230"/>
            <a:ext cx="2367703" cy="3159639"/>
          </a:xfrm>
          <a:custGeom>
            <a:avLst/>
            <a:gdLst/>
            <a:ahLst/>
            <a:cxnLst/>
            <a:rect r="r" b="b" t="t" l="l"/>
            <a:pathLst>
              <a:path h="3159639" w="2367703">
                <a:moveTo>
                  <a:pt x="0" y="0"/>
                </a:moveTo>
                <a:lnTo>
                  <a:pt x="2367703" y="0"/>
                </a:lnTo>
                <a:lnTo>
                  <a:pt x="2367703" y="3159638"/>
                </a:lnTo>
                <a:lnTo>
                  <a:pt x="0" y="3159638"/>
                </a:lnTo>
                <a:lnTo>
                  <a:pt x="0" y="0"/>
                </a:lnTo>
                <a:close/>
              </a:path>
            </a:pathLst>
          </a:custGeom>
          <a:blipFill>
            <a:blip r:embed="rId4"/>
            <a:stretch>
              <a:fillRect l="-25280" t="-9121" r="0" b="-8419"/>
            </a:stretch>
          </a:blipFill>
        </p:spPr>
      </p:sp>
      <p:sp>
        <p:nvSpPr>
          <p:cNvPr name="Freeform 9" id="9"/>
          <p:cNvSpPr/>
          <p:nvPr/>
        </p:nvSpPr>
        <p:spPr>
          <a:xfrm flipH="false" flipV="false" rot="0">
            <a:off x="14004834" y="2059915"/>
            <a:ext cx="3786373" cy="2271824"/>
          </a:xfrm>
          <a:custGeom>
            <a:avLst/>
            <a:gdLst/>
            <a:ahLst/>
            <a:cxnLst/>
            <a:rect r="r" b="b" t="t" l="l"/>
            <a:pathLst>
              <a:path h="2271824" w="3786373">
                <a:moveTo>
                  <a:pt x="0" y="0"/>
                </a:moveTo>
                <a:lnTo>
                  <a:pt x="3786373" y="0"/>
                </a:lnTo>
                <a:lnTo>
                  <a:pt x="3786373" y="2271823"/>
                </a:lnTo>
                <a:lnTo>
                  <a:pt x="0" y="2271823"/>
                </a:lnTo>
                <a:lnTo>
                  <a:pt x="0" y="0"/>
                </a:lnTo>
                <a:close/>
              </a:path>
            </a:pathLst>
          </a:custGeom>
          <a:blipFill>
            <a:blip r:embed="rId5"/>
            <a:stretch>
              <a:fillRect l="0" t="0" r="0" b="0"/>
            </a:stretch>
          </a:blipFill>
        </p:spPr>
      </p:sp>
      <p:sp>
        <p:nvSpPr>
          <p:cNvPr name="TextBox 10" id="10"/>
          <p:cNvSpPr txBox="true"/>
          <p:nvPr/>
        </p:nvSpPr>
        <p:spPr>
          <a:xfrm rot="0">
            <a:off x="-3864974" y="298080"/>
            <a:ext cx="26017948" cy="1099145"/>
          </a:xfrm>
          <a:prstGeom prst="rect">
            <a:avLst/>
          </a:prstGeom>
        </p:spPr>
        <p:txBody>
          <a:bodyPr anchor="t" rtlCol="false" tIns="0" lIns="0" bIns="0" rIns="0">
            <a:spAutoFit/>
          </a:bodyPr>
          <a:lstStyle/>
          <a:p>
            <a:pPr algn="ctr">
              <a:lnSpc>
                <a:spcPts val="8960"/>
              </a:lnSpc>
              <a:spcBef>
                <a:spcPct val="0"/>
              </a:spcBef>
            </a:pPr>
            <a:r>
              <a:rPr lang="en-US" sz="6400">
                <a:solidFill>
                  <a:srgbClr val="E0DEDF"/>
                </a:solidFill>
                <a:latin typeface="League Spartan"/>
                <a:ea typeface="League Spartan"/>
                <a:cs typeface="League Spartan"/>
                <a:sym typeface="League Spartan"/>
              </a:rPr>
              <a:t>FIRST CLASS LEVER SYSTEMS</a:t>
            </a:r>
          </a:p>
        </p:txBody>
      </p:sp>
      <p:sp>
        <p:nvSpPr>
          <p:cNvPr name="TextBox 11" id="11"/>
          <p:cNvSpPr txBox="true"/>
          <p:nvPr/>
        </p:nvSpPr>
        <p:spPr>
          <a:xfrm rot="0">
            <a:off x="15892908" y="8567720"/>
            <a:ext cx="2199983" cy="1421155"/>
          </a:xfrm>
          <a:prstGeom prst="rect">
            <a:avLst/>
          </a:prstGeom>
        </p:spPr>
        <p:txBody>
          <a:bodyPr anchor="t" rtlCol="false" tIns="0" lIns="0" bIns="0" rIns="0">
            <a:spAutoFit/>
          </a:bodyPr>
          <a:lstStyle/>
          <a:p>
            <a:pPr algn="ctr">
              <a:lnSpc>
                <a:spcPts val="5745"/>
              </a:lnSpc>
            </a:pPr>
            <a:r>
              <a:rPr lang="en-US" sz="4103">
                <a:solidFill>
                  <a:srgbClr val="12308A"/>
                </a:solidFill>
                <a:latin typeface="League Spartan"/>
                <a:ea typeface="League Spartan"/>
                <a:cs typeface="League Spartan"/>
                <a:sym typeface="League Spartan"/>
              </a:rPr>
              <a:t>Booklet </a:t>
            </a:r>
          </a:p>
          <a:p>
            <a:pPr algn="ctr">
              <a:lnSpc>
                <a:spcPts val="5745"/>
              </a:lnSpc>
              <a:spcBef>
                <a:spcPct val="0"/>
              </a:spcBef>
            </a:pPr>
            <a:r>
              <a:rPr lang="en-US" sz="4103">
                <a:solidFill>
                  <a:srgbClr val="12308A"/>
                </a:solidFill>
                <a:latin typeface="League Spartan"/>
                <a:ea typeface="League Spartan"/>
                <a:cs typeface="League Spartan"/>
                <a:sym typeface="League Spartan"/>
              </a:rPr>
              <a:t>Page 11 </a:t>
            </a:r>
          </a:p>
        </p:txBody>
      </p:sp>
      <p:sp>
        <p:nvSpPr>
          <p:cNvPr name="TextBox 12" id="12"/>
          <p:cNvSpPr txBox="true"/>
          <p:nvPr/>
        </p:nvSpPr>
        <p:spPr>
          <a:xfrm rot="0">
            <a:off x="300461" y="5828637"/>
            <a:ext cx="3606885" cy="2275231"/>
          </a:xfrm>
          <a:prstGeom prst="rect">
            <a:avLst/>
          </a:prstGeom>
        </p:spPr>
        <p:txBody>
          <a:bodyPr anchor="t" rtlCol="false" tIns="0" lIns="0" bIns="0" rIns="0">
            <a:spAutoFit/>
          </a:bodyPr>
          <a:lstStyle/>
          <a:p>
            <a:pPr algn="ctr">
              <a:lnSpc>
                <a:spcPts val="3612"/>
              </a:lnSpc>
            </a:pPr>
            <a:r>
              <a:rPr lang="en-US" sz="2580" u="sng">
                <a:solidFill>
                  <a:srgbClr val="12308A"/>
                </a:solidFill>
                <a:latin typeface="League Spartan"/>
                <a:ea typeface="League Spartan"/>
                <a:cs typeface="League Spartan"/>
                <a:sym typeface="League Spartan"/>
              </a:rPr>
              <a:t>Rowing</a:t>
            </a:r>
          </a:p>
          <a:p>
            <a:pPr algn="ctr">
              <a:lnSpc>
                <a:spcPts val="3612"/>
              </a:lnSpc>
            </a:pPr>
          </a:p>
          <a:p>
            <a:pPr algn="ctr">
              <a:lnSpc>
                <a:spcPts val="3612"/>
              </a:lnSpc>
            </a:pPr>
            <a:r>
              <a:rPr lang="en-US" sz="2580">
                <a:solidFill>
                  <a:srgbClr val="12308A"/>
                </a:solidFill>
                <a:latin typeface="League Spartan"/>
                <a:ea typeface="League Spartan"/>
                <a:cs typeface="League Spartan"/>
                <a:sym typeface="League Spartan"/>
              </a:rPr>
              <a:t>Load - Water</a:t>
            </a:r>
          </a:p>
          <a:p>
            <a:pPr algn="ctr">
              <a:lnSpc>
                <a:spcPts val="3612"/>
              </a:lnSpc>
            </a:pPr>
            <a:r>
              <a:rPr lang="en-US" sz="2580">
                <a:solidFill>
                  <a:srgbClr val="12308A"/>
                </a:solidFill>
                <a:latin typeface="League Spartan"/>
                <a:ea typeface="League Spartan"/>
                <a:cs typeface="League Spartan"/>
                <a:sym typeface="League Spartan"/>
              </a:rPr>
              <a:t>Fulcrum - Top of Oar</a:t>
            </a:r>
          </a:p>
          <a:p>
            <a:pPr algn="ctr">
              <a:lnSpc>
                <a:spcPts val="3612"/>
              </a:lnSpc>
              <a:spcBef>
                <a:spcPct val="0"/>
              </a:spcBef>
            </a:pPr>
            <a:r>
              <a:rPr lang="en-US" sz="2580">
                <a:solidFill>
                  <a:srgbClr val="12308A"/>
                </a:solidFill>
                <a:latin typeface="League Spartan"/>
                <a:ea typeface="League Spartan"/>
                <a:cs typeface="League Spartan"/>
                <a:sym typeface="League Spartan"/>
              </a:rPr>
              <a:t>Effort - Biceps </a:t>
            </a:r>
          </a:p>
        </p:txBody>
      </p:sp>
      <p:sp>
        <p:nvSpPr>
          <p:cNvPr name="TextBox 13" id="13"/>
          <p:cNvSpPr txBox="true"/>
          <p:nvPr/>
        </p:nvSpPr>
        <p:spPr>
          <a:xfrm rot="0">
            <a:off x="4038653" y="5838162"/>
            <a:ext cx="3563872" cy="3179602"/>
          </a:xfrm>
          <a:prstGeom prst="rect">
            <a:avLst/>
          </a:prstGeom>
        </p:spPr>
        <p:txBody>
          <a:bodyPr anchor="t" rtlCol="false" tIns="0" lIns="0" bIns="0" rIns="0">
            <a:spAutoFit/>
          </a:bodyPr>
          <a:lstStyle/>
          <a:p>
            <a:pPr algn="ctr">
              <a:lnSpc>
                <a:spcPts val="2793"/>
              </a:lnSpc>
            </a:pPr>
            <a:r>
              <a:rPr lang="en-US" sz="1995" u="sng">
                <a:solidFill>
                  <a:srgbClr val="12308A"/>
                </a:solidFill>
                <a:latin typeface="League Spartan"/>
                <a:ea typeface="League Spartan"/>
                <a:cs typeface="League Spartan"/>
                <a:sym typeface="League Spartan"/>
              </a:rPr>
              <a:t>Nodding your Head</a:t>
            </a:r>
          </a:p>
          <a:p>
            <a:pPr algn="ctr">
              <a:lnSpc>
                <a:spcPts val="2793"/>
              </a:lnSpc>
            </a:pPr>
          </a:p>
          <a:p>
            <a:pPr algn="ctr">
              <a:lnSpc>
                <a:spcPts val="2793"/>
              </a:lnSpc>
            </a:pPr>
            <a:r>
              <a:rPr lang="en-US" sz="1995">
                <a:solidFill>
                  <a:srgbClr val="12308A"/>
                </a:solidFill>
                <a:latin typeface="League Spartan"/>
                <a:ea typeface="League Spartan"/>
                <a:cs typeface="League Spartan"/>
                <a:sym typeface="League Spartan"/>
              </a:rPr>
              <a:t>Load - Weight of the head through the chin</a:t>
            </a:r>
          </a:p>
          <a:p>
            <a:pPr algn="ctr">
              <a:lnSpc>
                <a:spcPts val="2793"/>
              </a:lnSpc>
            </a:pPr>
            <a:r>
              <a:rPr lang="en-US" sz="1995">
                <a:solidFill>
                  <a:srgbClr val="12308A"/>
                </a:solidFill>
                <a:latin typeface="League Spartan"/>
                <a:ea typeface="League Spartan"/>
                <a:cs typeface="League Spartan"/>
                <a:sym typeface="League Spartan"/>
              </a:rPr>
              <a:t>Fulcrum - The joint at the top of the neck</a:t>
            </a:r>
          </a:p>
          <a:p>
            <a:pPr algn="ctr">
              <a:lnSpc>
                <a:spcPts val="2793"/>
              </a:lnSpc>
            </a:pPr>
            <a:r>
              <a:rPr lang="en-US" sz="1995">
                <a:solidFill>
                  <a:srgbClr val="12308A"/>
                </a:solidFill>
                <a:latin typeface="League Spartan"/>
                <a:ea typeface="League Spartan"/>
                <a:cs typeface="League Spartan"/>
                <a:sym typeface="League Spartan"/>
              </a:rPr>
              <a:t>Effort - The muscles at the bottom of the neck</a:t>
            </a:r>
          </a:p>
          <a:p>
            <a:pPr algn="ctr">
              <a:lnSpc>
                <a:spcPts val="2793"/>
              </a:lnSpc>
              <a:spcBef>
                <a:spcPct val="0"/>
              </a:spcBef>
            </a:pPr>
          </a:p>
        </p:txBody>
      </p:sp>
      <p:sp>
        <p:nvSpPr>
          <p:cNvPr name="TextBox 14" id="14"/>
          <p:cNvSpPr txBox="true"/>
          <p:nvPr/>
        </p:nvSpPr>
        <p:spPr>
          <a:xfrm rot="0">
            <a:off x="7159086" y="5819112"/>
            <a:ext cx="4524627" cy="3144865"/>
          </a:xfrm>
          <a:prstGeom prst="rect">
            <a:avLst/>
          </a:prstGeom>
        </p:spPr>
        <p:txBody>
          <a:bodyPr anchor="t" rtlCol="false" tIns="0" lIns="0" bIns="0" rIns="0">
            <a:spAutoFit/>
          </a:bodyPr>
          <a:lstStyle/>
          <a:p>
            <a:pPr algn="ctr">
              <a:lnSpc>
                <a:spcPts val="3546"/>
              </a:lnSpc>
            </a:pPr>
            <a:r>
              <a:rPr lang="en-US" sz="2533" u="sng">
                <a:solidFill>
                  <a:srgbClr val="12308A"/>
                </a:solidFill>
                <a:latin typeface="League Spartan"/>
                <a:ea typeface="League Spartan"/>
                <a:cs typeface="League Spartan"/>
                <a:sym typeface="League Spartan"/>
              </a:rPr>
              <a:t>Tricep Dip</a:t>
            </a:r>
          </a:p>
          <a:p>
            <a:pPr algn="ctr">
              <a:lnSpc>
                <a:spcPts val="3546"/>
              </a:lnSpc>
            </a:pPr>
          </a:p>
          <a:p>
            <a:pPr algn="ctr">
              <a:lnSpc>
                <a:spcPts val="3546"/>
              </a:lnSpc>
            </a:pPr>
            <a:r>
              <a:rPr lang="en-US" sz="2533">
                <a:solidFill>
                  <a:srgbClr val="12308A"/>
                </a:solidFill>
                <a:latin typeface="League Spartan"/>
                <a:ea typeface="League Spartan"/>
                <a:cs typeface="League Spartan"/>
                <a:sym typeface="League Spartan"/>
              </a:rPr>
              <a:t>Load - Body weight through the hands</a:t>
            </a:r>
          </a:p>
          <a:p>
            <a:pPr algn="ctr">
              <a:lnSpc>
                <a:spcPts val="3546"/>
              </a:lnSpc>
            </a:pPr>
            <a:r>
              <a:rPr lang="en-US" sz="2533">
                <a:solidFill>
                  <a:srgbClr val="12308A"/>
                </a:solidFill>
                <a:latin typeface="League Spartan"/>
                <a:ea typeface="League Spartan"/>
                <a:cs typeface="League Spartan"/>
                <a:sym typeface="League Spartan"/>
              </a:rPr>
              <a:t>Fulcrum - Elbow</a:t>
            </a:r>
          </a:p>
          <a:p>
            <a:pPr algn="ctr">
              <a:lnSpc>
                <a:spcPts val="3546"/>
              </a:lnSpc>
            </a:pPr>
            <a:r>
              <a:rPr lang="en-US" sz="2533">
                <a:solidFill>
                  <a:srgbClr val="12308A"/>
                </a:solidFill>
                <a:latin typeface="League Spartan"/>
                <a:ea typeface="League Spartan"/>
                <a:cs typeface="League Spartan"/>
                <a:sym typeface="League Spartan"/>
              </a:rPr>
              <a:t>Effort - Triceps</a:t>
            </a:r>
          </a:p>
          <a:p>
            <a:pPr algn="ctr">
              <a:lnSpc>
                <a:spcPts val="3546"/>
              </a:lnSpc>
              <a:spcBef>
                <a:spcPct val="0"/>
              </a:spcBef>
            </a:pPr>
          </a:p>
        </p:txBody>
      </p:sp>
      <p:sp>
        <p:nvSpPr>
          <p:cNvPr name="AutoShape 15" id="15"/>
          <p:cNvSpPr/>
          <p:nvPr/>
        </p:nvSpPr>
        <p:spPr>
          <a:xfrm rot="5385706">
            <a:off x="-688536" y="6157214"/>
            <a:ext cx="9277963" cy="0"/>
          </a:xfrm>
          <a:prstGeom prst="line">
            <a:avLst/>
          </a:prstGeom>
          <a:ln cap="rnd" w="47625">
            <a:solidFill>
              <a:srgbClr val="000000"/>
            </a:solidFill>
            <a:prstDash val="solid"/>
            <a:headEnd type="none" len="sm" w="sm"/>
            <a:tailEnd type="none" len="sm" w="sm"/>
          </a:ln>
        </p:spPr>
      </p:sp>
      <p:sp>
        <p:nvSpPr>
          <p:cNvPr name="AutoShape 16" id="16"/>
          <p:cNvSpPr/>
          <p:nvPr/>
        </p:nvSpPr>
        <p:spPr>
          <a:xfrm rot="5385706">
            <a:off x="3006644" y="6157245"/>
            <a:ext cx="9277963" cy="0"/>
          </a:xfrm>
          <a:prstGeom prst="line">
            <a:avLst/>
          </a:prstGeom>
          <a:ln cap="rnd" w="47625">
            <a:solidFill>
              <a:srgbClr val="000000"/>
            </a:solidFill>
            <a:prstDash val="solid"/>
            <a:headEnd type="none" len="sm" w="sm"/>
            <a:tailEnd type="none" len="sm" w="sm"/>
          </a:ln>
        </p:spPr>
      </p:sp>
      <p:sp>
        <p:nvSpPr>
          <p:cNvPr name="AutoShape 17" id="17"/>
          <p:cNvSpPr/>
          <p:nvPr/>
        </p:nvSpPr>
        <p:spPr>
          <a:xfrm rot="5385706">
            <a:off x="6550542" y="6157245"/>
            <a:ext cx="9277963" cy="0"/>
          </a:xfrm>
          <a:prstGeom prst="line">
            <a:avLst/>
          </a:prstGeom>
          <a:ln cap="rnd" w="47625">
            <a:solidFill>
              <a:srgbClr val="000000"/>
            </a:solidFill>
            <a:prstDash val="solid"/>
            <a:headEnd type="none" len="sm" w="sm"/>
            <a:tailEnd type="none" len="sm" w="sm"/>
          </a:ln>
        </p:spPr>
      </p:sp>
      <p:grpSp>
        <p:nvGrpSpPr>
          <p:cNvPr name="Group 18" id="18"/>
          <p:cNvGrpSpPr>
            <a:grpSpLocks noChangeAspect="true"/>
          </p:cNvGrpSpPr>
          <p:nvPr/>
        </p:nvGrpSpPr>
        <p:grpSpPr>
          <a:xfrm rot="0">
            <a:off x="11550530" y="5433868"/>
            <a:ext cx="3659845" cy="3583896"/>
            <a:chOff x="-72390" y="7620"/>
            <a:chExt cx="6487160" cy="6352540"/>
          </a:xfrm>
        </p:grpSpPr>
        <p:sp>
          <p:nvSpPr>
            <p:cNvPr name="Freeform 19" id="19"/>
            <p:cNvSpPr/>
            <p:nvPr/>
          </p:nvSpPr>
          <p:spPr>
            <a:xfrm flipH="false" flipV="false" rot="0">
              <a:off x="-72390" y="7620"/>
              <a:ext cx="6487160" cy="6352540"/>
            </a:xfrm>
            <a:custGeom>
              <a:avLst/>
              <a:gdLst/>
              <a:ahLst/>
              <a:cxnLst/>
              <a:rect r="r" b="b" t="t" l="l"/>
              <a:pathLst>
                <a:path h="6352540" w="648716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FF1616"/>
            </a:solidFill>
          </p:spPr>
        </p:sp>
      </p:grpSp>
      <p:sp>
        <p:nvSpPr>
          <p:cNvPr name="TextBox 20" id="20"/>
          <p:cNvSpPr txBox="true"/>
          <p:nvPr/>
        </p:nvSpPr>
        <p:spPr>
          <a:xfrm rot="0">
            <a:off x="11669371" y="6445505"/>
            <a:ext cx="3422161" cy="1359318"/>
          </a:xfrm>
          <a:prstGeom prst="rect">
            <a:avLst/>
          </a:prstGeom>
        </p:spPr>
        <p:txBody>
          <a:bodyPr anchor="t" rtlCol="false" tIns="0" lIns="0" bIns="0" rIns="0">
            <a:spAutoFit/>
          </a:bodyPr>
          <a:lstStyle/>
          <a:p>
            <a:pPr algn="ctr">
              <a:lnSpc>
                <a:spcPts val="5480"/>
              </a:lnSpc>
              <a:spcBef>
                <a:spcPct val="0"/>
              </a:spcBef>
            </a:pPr>
            <a:r>
              <a:rPr lang="en-US" sz="3914">
                <a:solidFill>
                  <a:srgbClr val="F8FCFE"/>
                </a:solidFill>
                <a:latin typeface="League Spartan"/>
                <a:ea typeface="League Spartan"/>
                <a:cs typeface="League Spartan"/>
                <a:sym typeface="League Spartan"/>
              </a:rPr>
              <a:t>Fulcrum in the Middle</a:t>
            </a:r>
          </a:p>
        </p:txBody>
      </p:sp>
      <p:sp>
        <p:nvSpPr>
          <p:cNvPr name="Freeform 21" id="21"/>
          <p:cNvSpPr/>
          <p:nvPr/>
        </p:nvSpPr>
        <p:spPr>
          <a:xfrm flipH="false" flipV="false" rot="8688238">
            <a:off x="12419773" y="4070574"/>
            <a:ext cx="1921358" cy="891030"/>
          </a:xfrm>
          <a:custGeom>
            <a:avLst/>
            <a:gdLst/>
            <a:ahLst/>
            <a:cxnLst/>
            <a:rect r="r" b="b" t="t" l="l"/>
            <a:pathLst>
              <a:path h="891030" w="1921358">
                <a:moveTo>
                  <a:pt x="0" y="0"/>
                </a:moveTo>
                <a:lnTo>
                  <a:pt x="1921358" y="0"/>
                </a:lnTo>
                <a:lnTo>
                  <a:pt x="1921358" y="891029"/>
                </a:lnTo>
                <a:lnTo>
                  <a:pt x="0" y="89102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E0DEDF"/>
        </a:solidFill>
      </p:bgPr>
    </p:bg>
    <p:spTree>
      <p:nvGrpSpPr>
        <p:cNvPr id="1" name=""/>
        <p:cNvGrpSpPr/>
        <p:nvPr/>
      </p:nvGrpSpPr>
      <p:grpSpPr>
        <a:xfrm>
          <a:off x="0" y="0"/>
          <a:ext cx="0" cy="0"/>
          <a:chOff x="0" y="0"/>
          <a:chExt cx="0" cy="0"/>
        </a:xfrm>
      </p:grpSpPr>
      <p:grpSp>
        <p:nvGrpSpPr>
          <p:cNvPr name="Group 2" id="2"/>
          <p:cNvGrpSpPr/>
          <p:nvPr/>
        </p:nvGrpSpPr>
        <p:grpSpPr>
          <a:xfrm rot="0">
            <a:off x="0" y="-27687"/>
            <a:ext cx="18288000" cy="1569705"/>
            <a:chOff x="0" y="0"/>
            <a:chExt cx="6186311" cy="530986"/>
          </a:xfrm>
        </p:grpSpPr>
        <p:sp>
          <p:nvSpPr>
            <p:cNvPr name="Freeform 3" id="3"/>
            <p:cNvSpPr/>
            <p:nvPr/>
          </p:nvSpPr>
          <p:spPr>
            <a:xfrm flipH="false" flipV="false" rot="0">
              <a:off x="0" y="0"/>
              <a:ext cx="6186311" cy="530986"/>
            </a:xfrm>
            <a:custGeom>
              <a:avLst/>
              <a:gdLst/>
              <a:ahLst/>
              <a:cxnLst/>
              <a:rect r="r" b="b" t="t" l="l"/>
              <a:pathLst>
                <a:path h="530986" w="6186311">
                  <a:moveTo>
                    <a:pt x="0" y="0"/>
                  </a:moveTo>
                  <a:lnTo>
                    <a:pt x="6186311" y="0"/>
                  </a:lnTo>
                  <a:lnTo>
                    <a:pt x="6186311" y="530986"/>
                  </a:lnTo>
                  <a:lnTo>
                    <a:pt x="0" y="530986"/>
                  </a:lnTo>
                  <a:close/>
                </a:path>
              </a:pathLst>
            </a:custGeom>
            <a:solidFill>
              <a:srgbClr val="12308A"/>
            </a:solidFill>
          </p:spPr>
        </p:sp>
      </p:grpSp>
      <p:grpSp>
        <p:nvGrpSpPr>
          <p:cNvPr name="Group 4" id="4"/>
          <p:cNvGrpSpPr/>
          <p:nvPr/>
        </p:nvGrpSpPr>
        <p:grpSpPr>
          <a:xfrm rot="0">
            <a:off x="15210374" y="7752819"/>
            <a:ext cx="5144013" cy="5144013"/>
            <a:chOff x="0" y="0"/>
            <a:chExt cx="6350000" cy="6350000"/>
          </a:xfrm>
        </p:grpSpPr>
        <p:sp>
          <p:nvSpPr>
            <p:cNvPr name="Freeform 5" id="5"/>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9353"/>
            </a:solidFill>
          </p:spPr>
        </p:sp>
      </p:grpSp>
      <p:grpSp>
        <p:nvGrpSpPr>
          <p:cNvPr name="Group 6" id="6"/>
          <p:cNvGrpSpPr>
            <a:grpSpLocks noChangeAspect="true"/>
          </p:cNvGrpSpPr>
          <p:nvPr/>
        </p:nvGrpSpPr>
        <p:grpSpPr>
          <a:xfrm rot="0">
            <a:off x="11550530" y="5433868"/>
            <a:ext cx="3659845" cy="3583896"/>
            <a:chOff x="-72390" y="7620"/>
            <a:chExt cx="6487160" cy="6352540"/>
          </a:xfrm>
        </p:grpSpPr>
        <p:sp>
          <p:nvSpPr>
            <p:cNvPr name="Freeform 7" id="7"/>
            <p:cNvSpPr/>
            <p:nvPr/>
          </p:nvSpPr>
          <p:spPr>
            <a:xfrm flipH="false" flipV="false" rot="0">
              <a:off x="-72390" y="7620"/>
              <a:ext cx="6487160" cy="6352540"/>
            </a:xfrm>
            <a:custGeom>
              <a:avLst/>
              <a:gdLst/>
              <a:ahLst/>
              <a:cxnLst/>
              <a:rect r="r" b="b" t="t" l="l"/>
              <a:pathLst>
                <a:path h="6352540" w="648716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FF1616"/>
            </a:solidFill>
          </p:spPr>
        </p:sp>
      </p:grpSp>
      <p:sp>
        <p:nvSpPr>
          <p:cNvPr name="Freeform 8" id="8"/>
          <p:cNvSpPr/>
          <p:nvPr/>
        </p:nvSpPr>
        <p:spPr>
          <a:xfrm flipH="false" flipV="false" rot="8688238">
            <a:off x="12419773" y="4070574"/>
            <a:ext cx="1921358" cy="891030"/>
          </a:xfrm>
          <a:custGeom>
            <a:avLst/>
            <a:gdLst/>
            <a:ahLst/>
            <a:cxnLst/>
            <a:rect r="r" b="b" t="t" l="l"/>
            <a:pathLst>
              <a:path h="891030" w="1921358">
                <a:moveTo>
                  <a:pt x="0" y="0"/>
                </a:moveTo>
                <a:lnTo>
                  <a:pt x="1921358" y="0"/>
                </a:lnTo>
                <a:lnTo>
                  <a:pt x="1921358" y="891029"/>
                </a:lnTo>
                <a:lnTo>
                  <a:pt x="0" y="89102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238616" y="1886415"/>
            <a:ext cx="3547350" cy="3638307"/>
          </a:xfrm>
          <a:custGeom>
            <a:avLst/>
            <a:gdLst/>
            <a:ahLst/>
            <a:cxnLst/>
            <a:rect r="r" b="b" t="t" l="l"/>
            <a:pathLst>
              <a:path h="3638307" w="3547350">
                <a:moveTo>
                  <a:pt x="0" y="0"/>
                </a:moveTo>
                <a:lnTo>
                  <a:pt x="3547349" y="0"/>
                </a:lnTo>
                <a:lnTo>
                  <a:pt x="3547349" y="3638307"/>
                </a:lnTo>
                <a:lnTo>
                  <a:pt x="0" y="3638307"/>
                </a:lnTo>
                <a:lnTo>
                  <a:pt x="0" y="0"/>
                </a:lnTo>
                <a:close/>
              </a:path>
            </a:pathLst>
          </a:custGeom>
          <a:blipFill>
            <a:blip r:embed="rId4"/>
            <a:stretch>
              <a:fillRect l="0" t="0" r="0" b="0"/>
            </a:stretch>
          </a:blipFill>
        </p:spPr>
      </p:sp>
      <p:sp>
        <p:nvSpPr>
          <p:cNvPr name="Freeform 10" id="10"/>
          <p:cNvSpPr/>
          <p:nvPr/>
        </p:nvSpPr>
        <p:spPr>
          <a:xfrm flipH="false" flipV="false" rot="0">
            <a:off x="14572997" y="1886415"/>
            <a:ext cx="3209384" cy="1929045"/>
          </a:xfrm>
          <a:custGeom>
            <a:avLst/>
            <a:gdLst/>
            <a:ahLst/>
            <a:cxnLst/>
            <a:rect r="r" b="b" t="t" l="l"/>
            <a:pathLst>
              <a:path h="1929045" w="3209384">
                <a:moveTo>
                  <a:pt x="0" y="0"/>
                </a:moveTo>
                <a:lnTo>
                  <a:pt x="3209384" y="0"/>
                </a:lnTo>
                <a:lnTo>
                  <a:pt x="3209384" y="1929044"/>
                </a:lnTo>
                <a:lnTo>
                  <a:pt x="0" y="1929044"/>
                </a:lnTo>
                <a:lnTo>
                  <a:pt x="0" y="0"/>
                </a:lnTo>
                <a:close/>
              </a:path>
            </a:pathLst>
          </a:custGeom>
          <a:blipFill>
            <a:blip r:embed="rId5"/>
            <a:stretch>
              <a:fillRect l="0" t="0" r="0" b="0"/>
            </a:stretch>
          </a:blipFill>
        </p:spPr>
      </p:sp>
      <p:sp>
        <p:nvSpPr>
          <p:cNvPr name="Freeform 11" id="11"/>
          <p:cNvSpPr/>
          <p:nvPr/>
        </p:nvSpPr>
        <p:spPr>
          <a:xfrm flipH="false" flipV="false" rot="2207121">
            <a:off x="4003822" y="3881564"/>
            <a:ext cx="1041455" cy="482975"/>
          </a:xfrm>
          <a:custGeom>
            <a:avLst/>
            <a:gdLst/>
            <a:ahLst/>
            <a:cxnLst/>
            <a:rect r="r" b="b" t="t" l="l"/>
            <a:pathLst>
              <a:path h="482975" w="1041455">
                <a:moveTo>
                  <a:pt x="0" y="0"/>
                </a:moveTo>
                <a:lnTo>
                  <a:pt x="1041455" y="0"/>
                </a:lnTo>
                <a:lnTo>
                  <a:pt x="1041455" y="482975"/>
                </a:lnTo>
                <a:lnTo>
                  <a:pt x="0" y="48297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2" id="12"/>
          <p:cNvGrpSpPr>
            <a:grpSpLocks noChangeAspect="true"/>
          </p:cNvGrpSpPr>
          <p:nvPr/>
        </p:nvGrpSpPr>
        <p:grpSpPr>
          <a:xfrm rot="0">
            <a:off x="238616" y="6317312"/>
            <a:ext cx="3691195" cy="3691195"/>
            <a:chOff x="0" y="0"/>
            <a:chExt cx="6350000" cy="6350000"/>
          </a:xfrm>
        </p:grpSpPr>
        <p:sp>
          <p:nvSpPr>
            <p:cNvPr name="Freeform 13" id="13"/>
            <p:cNvSpPr/>
            <p:nvPr/>
          </p:nvSpPr>
          <p:spPr>
            <a:xfrm flipH="false" flipV="false" rot="0">
              <a:off x="0" y="0"/>
              <a:ext cx="6350000" cy="6351270"/>
            </a:xfrm>
            <a:custGeom>
              <a:avLst/>
              <a:gdLst/>
              <a:ahLst/>
              <a:cxnLst/>
              <a:rect r="r" b="b" t="t" l="l"/>
              <a:pathLst>
                <a:path h="6351270" w="635000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6"/>
              <a:stretch>
                <a:fillRect l="-25061" t="0" r="-25061" b="0"/>
              </a:stretch>
            </a:blipFill>
          </p:spPr>
        </p:sp>
      </p:grpSp>
      <p:sp>
        <p:nvSpPr>
          <p:cNvPr name="TextBox 14" id="14"/>
          <p:cNvSpPr txBox="true"/>
          <p:nvPr/>
        </p:nvSpPr>
        <p:spPr>
          <a:xfrm rot="0">
            <a:off x="-3864974" y="145680"/>
            <a:ext cx="26017948" cy="1099145"/>
          </a:xfrm>
          <a:prstGeom prst="rect">
            <a:avLst/>
          </a:prstGeom>
        </p:spPr>
        <p:txBody>
          <a:bodyPr anchor="t" rtlCol="false" tIns="0" lIns="0" bIns="0" rIns="0">
            <a:spAutoFit/>
          </a:bodyPr>
          <a:lstStyle/>
          <a:p>
            <a:pPr algn="ctr">
              <a:lnSpc>
                <a:spcPts val="8960"/>
              </a:lnSpc>
              <a:spcBef>
                <a:spcPct val="0"/>
              </a:spcBef>
            </a:pPr>
            <a:r>
              <a:rPr lang="en-US" sz="6400">
                <a:solidFill>
                  <a:srgbClr val="E0DEDF"/>
                </a:solidFill>
                <a:latin typeface="League Spartan"/>
                <a:ea typeface="League Spartan"/>
                <a:cs typeface="League Spartan"/>
                <a:sym typeface="League Spartan"/>
              </a:rPr>
              <a:t>SECOND CLASS LEVER SYSTEMS</a:t>
            </a:r>
          </a:p>
        </p:txBody>
      </p:sp>
      <p:sp>
        <p:nvSpPr>
          <p:cNvPr name="TextBox 15" id="15"/>
          <p:cNvSpPr txBox="true"/>
          <p:nvPr/>
        </p:nvSpPr>
        <p:spPr>
          <a:xfrm rot="0">
            <a:off x="15892908" y="8567720"/>
            <a:ext cx="2199983" cy="2140986"/>
          </a:xfrm>
          <a:prstGeom prst="rect">
            <a:avLst/>
          </a:prstGeom>
        </p:spPr>
        <p:txBody>
          <a:bodyPr anchor="t" rtlCol="false" tIns="0" lIns="0" bIns="0" rIns="0">
            <a:spAutoFit/>
          </a:bodyPr>
          <a:lstStyle/>
          <a:p>
            <a:pPr algn="ctr">
              <a:lnSpc>
                <a:spcPts val="5745"/>
              </a:lnSpc>
            </a:pPr>
            <a:r>
              <a:rPr lang="en-US" sz="4103">
                <a:solidFill>
                  <a:srgbClr val="12308A"/>
                </a:solidFill>
                <a:latin typeface="League Spartan"/>
                <a:ea typeface="League Spartan"/>
                <a:cs typeface="League Spartan"/>
                <a:sym typeface="League Spartan"/>
              </a:rPr>
              <a:t>Booklet </a:t>
            </a:r>
          </a:p>
          <a:p>
            <a:pPr algn="ctr">
              <a:lnSpc>
                <a:spcPts val="5745"/>
              </a:lnSpc>
            </a:pPr>
            <a:r>
              <a:rPr lang="en-US" sz="4103">
                <a:solidFill>
                  <a:srgbClr val="12308A"/>
                </a:solidFill>
                <a:latin typeface="League Spartan"/>
                <a:ea typeface="League Spartan"/>
                <a:cs typeface="League Spartan"/>
                <a:sym typeface="League Spartan"/>
              </a:rPr>
              <a:t>Page 21</a:t>
            </a:r>
          </a:p>
          <a:p>
            <a:pPr algn="ctr">
              <a:lnSpc>
                <a:spcPts val="5745"/>
              </a:lnSpc>
              <a:spcBef>
                <a:spcPct val="0"/>
              </a:spcBef>
            </a:pPr>
            <a:r>
              <a:rPr lang="en-US" sz="4103">
                <a:solidFill>
                  <a:srgbClr val="12308A"/>
                </a:solidFill>
                <a:latin typeface="League Spartan"/>
                <a:ea typeface="League Spartan"/>
                <a:cs typeface="League Spartan"/>
                <a:sym typeface="League Spartan"/>
              </a:rPr>
              <a:t> </a:t>
            </a:r>
          </a:p>
        </p:txBody>
      </p:sp>
      <p:sp>
        <p:nvSpPr>
          <p:cNvPr name="TextBox 16" id="16"/>
          <p:cNvSpPr txBox="true"/>
          <p:nvPr/>
        </p:nvSpPr>
        <p:spPr>
          <a:xfrm rot="0">
            <a:off x="5184558" y="2700008"/>
            <a:ext cx="5044056" cy="2733860"/>
          </a:xfrm>
          <a:prstGeom prst="rect">
            <a:avLst/>
          </a:prstGeom>
        </p:spPr>
        <p:txBody>
          <a:bodyPr anchor="t" rtlCol="false" tIns="0" lIns="0" bIns="0" rIns="0">
            <a:spAutoFit/>
          </a:bodyPr>
          <a:lstStyle/>
          <a:p>
            <a:pPr algn="ctr">
              <a:lnSpc>
                <a:spcPts val="3612"/>
              </a:lnSpc>
            </a:pPr>
            <a:r>
              <a:rPr lang="en-US" sz="2580" u="sng">
                <a:solidFill>
                  <a:srgbClr val="12308A"/>
                </a:solidFill>
                <a:latin typeface="League Spartan"/>
                <a:ea typeface="League Spartan"/>
                <a:cs typeface="League Spartan"/>
                <a:sym typeface="League Spartan"/>
              </a:rPr>
              <a:t>Calf Raise</a:t>
            </a:r>
          </a:p>
          <a:p>
            <a:pPr algn="ctr">
              <a:lnSpc>
                <a:spcPts val="3612"/>
              </a:lnSpc>
            </a:pPr>
          </a:p>
          <a:p>
            <a:pPr algn="ctr">
              <a:lnSpc>
                <a:spcPts val="3612"/>
              </a:lnSpc>
            </a:pPr>
            <a:r>
              <a:rPr lang="en-US" sz="2580">
                <a:solidFill>
                  <a:srgbClr val="12308A"/>
                </a:solidFill>
                <a:latin typeface="League Spartan"/>
                <a:ea typeface="League Spartan"/>
                <a:cs typeface="League Spartan"/>
                <a:sym typeface="League Spartan"/>
              </a:rPr>
              <a:t>Fulcrum - Balls of the Feet</a:t>
            </a:r>
          </a:p>
          <a:p>
            <a:pPr algn="ctr">
              <a:lnSpc>
                <a:spcPts val="3612"/>
              </a:lnSpc>
            </a:pPr>
            <a:r>
              <a:rPr lang="en-US" sz="2580">
                <a:solidFill>
                  <a:srgbClr val="12308A"/>
                </a:solidFill>
                <a:latin typeface="League Spartan"/>
                <a:ea typeface="League Spartan"/>
                <a:cs typeface="League Spartan"/>
                <a:sym typeface="League Spartan"/>
              </a:rPr>
              <a:t>Load - Bodyweight through the centre of the foot</a:t>
            </a:r>
          </a:p>
          <a:p>
            <a:pPr algn="ctr">
              <a:lnSpc>
                <a:spcPts val="3612"/>
              </a:lnSpc>
              <a:spcBef>
                <a:spcPct val="0"/>
              </a:spcBef>
            </a:pPr>
            <a:r>
              <a:rPr lang="en-US" sz="2580">
                <a:solidFill>
                  <a:srgbClr val="12308A"/>
                </a:solidFill>
                <a:latin typeface="League Spartan"/>
                <a:ea typeface="League Spartan"/>
                <a:cs typeface="League Spartan"/>
                <a:sym typeface="League Spartan"/>
              </a:rPr>
              <a:t>Effort - Gastrocnemius</a:t>
            </a:r>
          </a:p>
        </p:txBody>
      </p:sp>
      <p:sp>
        <p:nvSpPr>
          <p:cNvPr name="TextBox 17" id="17"/>
          <p:cNvSpPr txBox="true"/>
          <p:nvPr/>
        </p:nvSpPr>
        <p:spPr>
          <a:xfrm rot="0">
            <a:off x="11669371" y="6445505"/>
            <a:ext cx="3422161" cy="1359318"/>
          </a:xfrm>
          <a:prstGeom prst="rect">
            <a:avLst/>
          </a:prstGeom>
        </p:spPr>
        <p:txBody>
          <a:bodyPr anchor="t" rtlCol="false" tIns="0" lIns="0" bIns="0" rIns="0">
            <a:spAutoFit/>
          </a:bodyPr>
          <a:lstStyle/>
          <a:p>
            <a:pPr algn="ctr">
              <a:lnSpc>
                <a:spcPts val="5480"/>
              </a:lnSpc>
              <a:spcBef>
                <a:spcPct val="0"/>
              </a:spcBef>
            </a:pPr>
            <a:r>
              <a:rPr lang="en-US" sz="3914">
                <a:solidFill>
                  <a:srgbClr val="F8FCFE"/>
                </a:solidFill>
                <a:latin typeface="League Spartan"/>
                <a:ea typeface="League Spartan"/>
                <a:cs typeface="League Spartan"/>
                <a:sym typeface="League Spartan"/>
              </a:rPr>
              <a:t>Load in the Middle</a:t>
            </a:r>
          </a:p>
        </p:txBody>
      </p:sp>
      <p:sp>
        <p:nvSpPr>
          <p:cNvPr name="Freeform 18" id="18"/>
          <p:cNvSpPr/>
          <p:nvPr/>
        </p:nvSpPr>
        <p:spPr>
          <a:xfrm flipH="false" flipV="false" rot="125160">
            <a:off x="4103564" y="7757250"/>
            <a:ext cx="841973" cy="390465"/>
          </a:xfrm>
          <a:custGeom>
            <a:avLst/>
            <a:gdLst/>
            <a:ahLst/>
            <a:cxnLst/>
            <a:rect r="r" b="b" t="t" l="l"/>
            <a:pathLst>
              <a:path h="390465" w="841973">
                <a:moveTo>
                  <a:pt x="0" y="0"/>
                </a:moveTo>
                <a:lnTo>
                  <a:pt x="841972" y="0"/>
                </a:lnTo>
                <a:lnTo>
                  <a:pt x="841972" y="390465"/>
                </a:lnTo>
                <a:lnTo>
                  <a:pt x="0" y="3904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9" id="19"/>
          <p:cNvSpPr txBox="true"/>
          <p:nvPr/>
        </p:nvSpPr>
        <p:spPr>
          <a:xfrm rot="0">
            <a:off x="4952364" y="7335939"/>
            <a:ext cx="5508445" cy="1317506"/>
          </a:xfrm>
          <a:prstGeom prst="rect">
            <a:avLst/>
          </a:prstGeom>
        </p:spPr>
        <p:txBody>
          <a:bodyPr anchor="t" rtlCol="false" tIns="0" lIns="0" bIns="0" rIns="0">
            <a:spAutoFit/>
          </a:bodyPr>
          <a:lstStyle/>
          <a:p>
            <a:pPr algn="ctr">
              <a:lnSpc>
                <a:spcPts val="3499"/>
              </a:lnSpc>
              <a:spcBef>
                <a:spcPct val="0"/>
              </a:spcBef>
            </a:pPr>
            <a:r>
              <a:rPr lang="en-US" sz="2499">
                <a:solidFill>
                  <a:srgbClr val="12308A"/>
                </a:solidFill>
                <a:latin typeface="League Spartan"/>
                <a:ea typeface="League Spartan"/>
                <a:cs typeface="League Spartan"/>
                <a:sym typeface="League Spartan"/>
              </a:rPr>
              <a:t>Taking off during the long jump requires the same lever system as a calf raise</a:t>
            </a:r>
          </a:p>
        </p:txBody>
      </p:sp>
      <p:sp>
        <p:nvSpPr>
          <p:cNvPr name="AutoShape 20" id="20"/>
          <p:cNvSpPr/>
          <p:nvPr/>
        </p:nvSpPr>
        <p:spPr>
          <a:xfrm rot="5385706">
            <a:off x="5970631" y="6157245"/>
            <a:ext cx="9277963" cy="0"/>
          </a:xfrm>
          <a:prstGeom prst="line">
            <a:avLst/>
          </a:prstGeom>
          <a:ln cap="rnd" w="47625">
            <a:solidFill>
              <a:srgbClr val="000000"/>
            </a:solidFill>
            <a:prstDash val="solid"/>
            <a:headEnd type="none" len="sm" w="sm"/>
            <a:tailEnd type="none" len="sm" w="sm"/>
          </a:ln>
        </p:spPr>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E0DEDF"/>
        </a:solidFill>
      </p:bgPr>
    </p:bg>
    <p:spTree>
      <p:nvGrpSpPr>
        <p:cNvPr id="1" name=""/>
        <p:cNvGrpSpPr/>
        <p:nvPr/>
      </p:nvGrpSpPr>
      <p:grpSpPr>
        <a:xfrm>
          <a:off x="0" y="0"/>
          <a:ext cx="0" cy="0"/>
          <a:chOff x="0" y="0"/>
          <a:chExt cx="0" cy="0"/>
        </a:xfrm>
      </p:grpSpPr>
      <p:grpSp>
        <p:nvGrpSpPr>
          <p:cNvPr name="Group 2" id="2"/>
          <p:cNvGrpSpPr/>
          <p:nvPr/>
        </p:nvGrpSpPr>
        <p:grpSpPr>
          <a:xfrm rot="0">
            <a:off x="0" y="-27687"/>
            <a:ext cx="18288000" cy="1569705"/>
            <a:chOff x="0" y="0"/>
            <a:chExt cx="6186311" cy="530986"/>
          </a:xfrm>
        </p:grpSpPr>
        <p:sp>
          <p:nvSpPr>
            <p:cNvPr name="Freeform 3" id="3"/>
            <p:cNvSpPr/>
            <p:nvPr/>
          </p:nvSpPr>
          <p:spPr>
            <a:xfrm flipH="false" flipV="false" rot="0">
              <a:off x="0" y="0"/>
              <a:ext cx="6186311" cy="530986"/>
            </a:xfrm>
            <a:custGeom>
              <a:avLst/>
              <a:gdLst/>
              <a:ahLst/>
              <a:cxnLst/>
              <a:rect r="r" b="b" t="t" l="l"/>
              <a:pathLst>
                <a:path h="530986" w="6186311">
                  <a:moveTo>
                    <a:pt x="0" y="0"/>
                  </a:moveTo>
                  <a:lnTo>
                    <a:pt x="6186311" y="0"/>
                  </a:lnTo>
                  <a:lnTo>
                    <a:pt x="6186311" y="530986"/>
                  </a:lnTo>
                  <a:lnTo>
                    <a:pt x="0" y="530986"/>
                  </a:lnTo>
                  <a:close/>
                </a:path>
              </a:pathLst>
            </a:custGeom>
            <a:solidFill>
              <a:srgbClr val="12308A"/>
            </a:solidFill>
          </p:spPr>
        </p:sp>
      </p:grpSp>
      <p:grpSp>
        <p:nvGrpSpPr>
          <p:cNvPr name="Group 4" id="4"/>
          <p:cNvGrpSpPr/>
          <p:nvPr/>
        </p:nvGrpSpPr>
        <p:grpSpPr>
          <a:xfrm rot="0">
            <a:off x="15210374" y="7752819"/>
            <a:ext cx="5144013" cy="5144013"/>
            <a:chOff x="0" y="0"/>
            <a:chExt cx="6350000" cy="6350000"/>
          </a:xfrm>
        </p:grpSpPr>
        <p:sp>
          <p:nvSpPr>
            <p:cNvPr name="Freeform 5" id="5"/>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9353"/>
            </a:solidFill>
          </p:spPr>
        </p:sp>
      </p:grpSp>
      <p:grpSp>
        <p:nvGrpSpPr>
          <p:cNvPr name="Group 6" id="6"/>
          <p:cNvGrpSpPr>
            <a:grpSpLocks noChangeAspect="true"/>
          </p:cNvGrpSpPr>
          <p:nvPr/>
        </p:nvGrpSpPr>
        <p:grpSpPr>
          <a:xfrm rot="0">
            <a:off x="11550530" y="5433868"/>
            <a:ext cx="3659845" cy="3583896"/>
            <a:chOff x="-72390" y="7620"/>
            <a:chExt cx="6487160" cy="6352540"/>
          </a:xfrm>
        </p:grpSpPr>
        <p:sp>
          <p:nvSpPr>
            <p:cNvPr name="Freeform 7" id="7"/>
            <p:cNvSpPr/>
            <p:nvPr/>
          </p:nvSpPr>
          <p:spPr>
            <a:xfrm flipH="false" flipV="false" rot="0">
              <a:off x="-72390" y="7620"/>
              <a:ext cx="6487160" cy="6352540"/>
            </a:xfrm>
            <a:custGeom>
              <a:avLst/>
              <a:gdLst/>
              <a:ahLst/>
              <a:cxnLst/>
              <a:rect r="r" b="b" t="t" l="l"/>
              <a:pathLst>
                <a:path h="6352540" w="648716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FF1616"/>
            </a:solidFill>
          </p:spPr>
        </p:sp>
      </p:grpSp>
      <p:sp>
        <p:nvSpPr>
          <p:cNvPr name="Freeform 8" id="8"/>
          <p:cNvSpPr/>
          <p:nvPr/>
        </p:nvSpPr>
        <p:spPr>
          <a:xfrm flipH="false" flipV="false" rot="8688238">
            <a:off x="12419773" y="4070574"/>
            <a:ext cx="1921358" cy="891030"/>
          </a:xfrm>
          <a:custGeom>
            <a:avLst/>
            <a:gdLst/>
            <a:ahLst/>
            <a:cxnLst/>
            <a:rect r="r" b="b" t="t" l="l"/>
            <a:pathLst>
              <a:path h="891030" w="1921358">
                <a:moveTo>
                  <a:pt x="0" y="0"/>
                </a:moveTo>
                <a:lnTo>
                  <a:pt x="1921358" y="0"/>
                </a:lnTo>
                <a:lnTo>
                  <a:pt x="1921358" y="891029"/>
                </a:lnTo>
                <a:lnTo>
                  <a:pt x="0" y="89102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9" id="9"/>
          <p:cNvSpPr txBox="true"/>
          <p:nvPr/>
        </p:nvSpPr>
        <p:spPr>
          <a:xfrm rot="0">
            <a:off x="4943732" y="2947583"/>
            <a:ext cx="5986960" cy="2701171"/>
          </a:xfrm>
          <a:prstGeom prst="rect">
            <a:avLst/>
          </a:prstGeom>
        </p:spPr>
        <p:txBody>
          <a:bodyPr anchor="t" rtlCol="false" tIns="0" lIns="0" bIns="0" rIns="0">
            <a:spAutoFit/>
          </a:bodyPr>
          <a:lstStyle/>
          <a:p>
            <a:pPr algn="ctr">
              <a:lnSpc>
                <a:spcPts val="4287"/>
              </a:lnSpc>
            </a:pPr>
            <a:r>
              <a:rPr lang="en-US" sz="3062" u="sng">
                <a:solidFill>
                  <a:srgbClr val="12308A"/>
                </a:solidFill>
                <a:latin typeface="League Spartan"/>
                <a:ea typeface="League Spartan"/>
                <a:cs typeface="League Spartan"/>
                <a:sym typeface="League Spartan"/>
              </a:rPr>
              <a:t>Kicking a Ball</a:t>
            </a:r>
          </a:p>
          <a:p>
            <a:pPr algn="ctr">
              <a:lnSpc>
                <a:spcPts val="4287"/>
              </a:lnSpc>
            </a:pPr>
          </a:p>
          <a:p>
            <a:pPr algn="ctr">
              <a:lnSpc>
                <a:spcPts val="4287"/>
              </a:lnSpc>
            </a:pPr>
            <a:r>
              <a:rPr lang="en-US" sz="3062">
                <a:solidFill>
                  <a:srgbClr val="12308A"/>
                </a:solidFill>
                <a:latin typeface="League Spartan"/>
                <a:ea typeface="League Spartan"/>
                <a:cs typeface="League Spartan"/>
                <a:sym typeface="League Spartan"/>
              </a:rPr>
              <a:t>Fulcrum - Knee</a:t>
            </a:r>
          </a:p>
          <a:p>
            <a:pPr algn="ctr">
              <a:lnSpc>
                <a:spcPts val="4287"/>
              </a:lnSpc>
            </a:pPr>
            <a:r>
              <a:rPr lang="en-US" sz="3062">
                <a:solidFill>
                  <a:srgbClr val="12308A"/>
                </a:solidFill>
                <a:latin typeface="League Spartan"/>
                <a:ea typeface="League Spartan"/>
                <a:cs typeface="League Spartan"/>
                <a:sym typeface="League Spartan"/>
              </a:rPr>
              <a:t>Effort - Quadriceps</a:t>
            </a:r>
          </a:p>
          <a:p>
            <a:pPr algn="ctr">
              <a:lnSpc>
                <a:spcPts val="4287"/>
              </a:lnSpc>
              <a:spcBef>
                <a:spcPct val="0"/>
              </a:spcBef>
            </a:pPr>
            <a:r>
              <a:rPr lang="en-US" sz="3062">
                <a:solidFill>
                  <a:srgbClr val="12308A"/>
                </a:solidFill>
                <a:latin typeface="League Spartan"/>
                <a:ea typeface="League Spartan"/>
                <a:cs typeface="League Spartan"/>
                <a:sym typeface="League Spartan"/>
              </a:rPr>
              <a:t>Load - Ball</a:t>
            </a:r>
          </a:p>
        </p:txBody>
      </p:sp>
      <p:sp>
        <p:nvSpPr>
          <p:cNvPr name="Freeform 10" id="10"/>
          <p:cNvSpPr/>
          <p:nvPr/>
        </p:nvSpPr>
        <p:spPr>
          <a:xfrm flipH="false" flipV="false" rot="2207121">
            <a:off x="4984654" y="3881564"/>
            <a:ext cx="1041455" cy="482975"/>
          </a:xfrm>
          <a:custGeom>
            <a:avLst/>
            <a:gdLst/>
            <a:ahLst/>
            <a:cxnLst/>
            <a:rect r="r" b="b" t="t" l="l"/>
            <a:pathLst>
              <a:path h="482975" w="1041455">
                <a:moveTo>
                  <a:pt x="0" y="0"/>
                </a:moveTo>
                <a:lnTo>
                  <a:pt x="1041455" y="0"/>
                </a:lnTo>
                <a:lnTo>
                  <a:pt x="1041455" y="482975"/>
                </a:lnTo>
                <a:lnTo>
                  <a:pt x="0" y="48297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125160">
            <a:off x="5084396" y="7949264"/>
            <a:ext cx="841973" cy="390465"/>
          </a:xfrm>
          <a:custGeom>
            <a:avLst/>
            <a:gdLst/>
            <a:ahLst/>
            <a:cxnLst/>
            <a:rect r="r" b="b" t="t" l="l"/>
            <a:pathLst>
              <a:path h="390465" w="841973">
                <a:moveTo>
                  <a:pt x="0" y="0"/>
                </a:moveTo>
                <a:lnTo>
                  <a:pt x="841972" y="0"/>
                </a:lnTo>
                <a:lnTo>
                  <a:pt x="841972" y="390465"/>
                </a:lnTo>
                <a:lnTo>
                  <a:pt x="0" y="3904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12" id="12"/>
          <p:cNvSpPr/>
          <p:nvPr/>
        </p:nvSpPr>
        <p:spPr>
          <a:xfrm rot="5385706">
            <a:off x="5970631" y="6157245"/>
            <a:ext cx="9277963" cy="0"/>
          </a:xfrm>
          <a:prstGeom prst="line">
            <a:avLst/>
          </a:prstGeom>
          <a:ln cap="rnd" w="47625">
            <a:solidFill>
              <a:srgbClr val="000000"/>
            </a:solidFill>
            <a:prstDash val="solid"/>
            <a:headEnd type="none" len="sm" w="sm"/>
            <a:tailEnd type="none" len="sm" w="sm"/>
          </a:ln>
        </p:spPr>
      </p:sp>
      <p:sp>
        <p:nvSpPr>
          <p:cNvPr name="Freeform 13" id="13"/>
          <p:cNvSpPr/>
          <p:nvPr/>
        </p:nvSpPr>
        <p:spPr>
          <a:xfrm flipH="false" flipV="false" rot="0">
            <a:off x="14422288" y="1886415"/>
            <a:ext cx="3622164" cy="2236637"/>
          </a:xfrm>
          <a:custGeom>
            <a:avLst/>
            <a:gdLst/>
            <a:ahLst/>
            <a:cxnLst/>
            <a:rect r="r" b="b" t="t" l="l"/>
            <a:pathLst>
              <a:path h="2236637" w="3622164">
                <a:moveTo>
                  <a:pt x="0" y="0"/>
                </a:moveTo>
                <a:lnTo>
                  <a:pt x="3622164" y="0"/>
                </a:lnTo>
                <a:lnTo>
                  <a:pt x="3622164" y="2236636"/>
                </a:lnTo>
                <a:lnTo>
                  <a:pt x="0" y="2236636"/>
                </a:lnTo>
                <a:lnTo>
                  <a:pt x="0" y="0"/>
                </a:lnTo>
                <a:close/>
              </a:path>
            </a:pathLst>
          </a:custGeom>
          <a:blipFill>
            <a:blip r:embed="rId4"/>
            <a:stretch>
              <a:fillRect l="0" t="0" r="0" b="0"/>
            </a:stretch>
          </a:blipFill>
        </p:spPr>
      </p:sp>
      <p:sp>
        <p:nvSpPr>
          <p:cNvPr name="Freeform 14" id="14"/>
          <p:cNvSpPr/>
          <p:nvPr/>
        </p:nvSpPr>
        <p:spPr>
          <a:xfrm flipH="false" flipV="false" rot="0">
            <a:off x="594867" y="1886415"/>
            <a:ext cx="3929683" cy="3975772"/>
          </a:xfrm>
          <a:custGeom>
            <a:avLst/>
            <a:gdLst/>
            <a:ahLst/>
            <a:cxnLst/>
            <a:rect r="r" b="b" t="t" l="l"/>
            <a:pathLst>
              <a:path h="3975772" w="3929683">
                <a:moveTo>
                  <a:pt x="0" y="0"/>
                </a:moveTo>
                <a:lnTo>
                  <a:pt x="3929683" y="0"/>
                </a:lnTo>
                <a:lnTo>
                  <a:pt x="3929683" y="3975772"/>
                </a:lnTo>
                <a:lnTo>
                  <a:pt x="0" y="3975772"/>
                </a:lnTo>
                <a:lnTo>
                  <a:pt x="0" y="0"/>
                </a:lnTo>
                <a:close/>
              </a:path>
            </a:pathLst>
          </a:custGeom>
          <a:blipFill>
            <a:blip r:embed="rId5"/>
            <a:stretch>
              <a:fillRect l="-7519" t="-5308" r="-4994" b="-4777"/>
            </a:stretch>
          </a:blipFill>
        </p:spPr>
      </p:sp>
      <p:sp>
        <p:nvSpPr>
          <p:cNvPr name="Freeform 15" id="15"/>
          <p:cNvSpPr/>
          <p:nvPr/>
        </p:nvSpPr>
        <p:spPr>
          <a:xfrm flipH="false" flipV="false" rot="0">
            <a:off x="628339" y="6251706"/>
            <a:ext cx="3896211" cy="3785581"/>
          </a:xfrm>
          <a:custGeom>
            <a:avLst/>
            <a:gdLst/>
            <a:ahLst/>
            <a:cxnLst/>
            <a:rect r="r" b="b" t="t" l="l"/>
            <a:pathLst>
              <a:path h="3785581" w="3896211">
                <a:moveTo>
                  <a:pt x="0" y="0"/>
                </a:moveTo>
                <a:lnTo>
                  <a:pt x="3896211" y="0"/>
                </a:lnTo>
                <a:lnTo>
                  <a:pt x="3896211" y="3785581"/>
                </a:lnTo>
                <a:lnTo>
                  <a:pt x="0" y="3785581"/>
                </a:lnTo>
                <a:lnTo>
                  <a:pt x="0" y="0"/>
                </a:lnTo>
                <a:close/>
              </a:path>
            </a:pathLst>
          </a:custGeom>
          <a:blipFill>
            <a:blip r:embed="rId6"/>
            <a:stretch>
              <a:fillRect l="-1539" t="-5280" r="-3600" b="-3696"/>
            </a:stretch>
          </a:blipFill>
        </p:spPr>
      </p:sp>
      <p:sp>
        <p:nvSpPr>
          <p:cNvPr name="TextBox 16" id="16"/>
          <p:cNvSpPr txBox="true"/>
          <p:nvPr/>
        </p:nvSpPr>
        <p:spPr>
          <a:xfrm rot="0">
            <a:off x="-3864974" y="145680"/>
            <a:ext cx="26017948" cy="1099145"/>
          </a:xfrm>
          <a:prstGeom prst="rect">
            <a:avLst/>
          </a:prstGeom>
        </p:spPr>
        <p:txBody>
          <a:bodyPr anchor="t" rtlCol="false" tIns="0" lIns="0" bIns="0" rIns="0">
            <a:spAutoFit/>
          </a:bodyPr>
          <a:lstStyle/>
          <a:p>
            <a:pPr algn="ctr">
              <a:lnSpc>
                <a:spcPts val="8960"/>
              </a:lnSpc>
              <a:spcBef>
                <a:spcPct val="0"/>
              </a:spcBef>
            </a:pPr>
            <a:r>
              <a:rPr lang="en-US" sz="6400">
                <a:solidFill>
                  <a:srgbClr val="E0DEDF"/>
                </a:solidFill>
                <a:latin typeface="League Spartan"/>
                <a:ea typeface="League Spartan"/>
                <a:cs typeface="League Spartan"/>
                <a:sym typeface="League Spartan"/>
              </a:rPr>
              <a:t>THIRD CLASS LEVER SYSTEMS</a:t>
            </a:r>
          </a:p>
        </p:txBody>
      </p:sp>
      <p:sp>
        <p:nvSpPr>
          <p:cNvPr name="TextBox 17" id="17"/>
          <p:cNvSpPr txBox="true"/>
          <p:nvPr/>
        </p:nvSpPr>
        <p:spPr>
          <a:xfrm rot="0">
            <a:off x="15877980" y="8567720"/>
            <a:ext cx="2229839" cy="1421155"/>
          </a:xfrm>
          <a:prstGeom prst="rect">
            <a:avLst/>
          </a:prstGeom>
        </p:spPr>
        <p:txBody>
          <a:bodyPr anchor="t" rtlCol="false" tIns="0" lIns="0" bIns="0" rIns="0">
            <a:spAutoFit/>
          </a:bodyPr>
          <a:lstStyle/>
          <a:p>
            <a:pPr algn="ctr">
              <a:lnSpc>
                <a:spcPts val="5745"/>
              </a:lnSpc>
            </a:pPr>
            <a:r>
              <a:rPr lang="en-US" sz="4103">
                <a:solidFill>
                  <a:srgbClr val="12308A"/>
                </a:solidFill>
                <a:latin typeface="League Spartan"/>
                <a:ea typeface="League Spartan"/>
                <a:cs typeface="League Spartan"/>
                <a:sym typeface="League Spartan"/>
              </a:rPr>
              <a:t>Booklet </a:t>
            </a:r>
          </a:p>
          <a:p>
            <a:pPr algn="ctr">
              <a:lnSpc>
                <a:spcPts val="5745"/>
              </a:lnSpc>
              <a:spcBef>
                <a:spcPct val="0"/>
              </a:spcBef>
            </a:pPr>
            <a:r>
              <a:rPr lang="en-US" sz="4103">
                <a:solidFill>
                  <a:srgbClr val="12308A"/>
                </a:solidFill>
                <a:latin typeface="League Spartan"/>
                <a:ea typeface="League Spartan"/>
                <a:cs typeface="League Spartan"/>
                <a:sym typeface="League Spartan"/>
              </a:rPr>
              <a:t>Page 13 </a:t>
            </a:r>
          </a:p>
        </p:txBody>
      </p:sp>
      <p:sp>
        <p:nvSpPr>
          <p:cNvPr name="TextBox 18" id="18"/>
          <p:cNvSpPr txBox="true"/>
          <p:nvPr/>
        </p:nvSpPr>
        <p:spPr>
          <a:xfrm rot="0">
            <a:off x="11669371" y="6574752"/>
            <a:ext cx="3422161" cy="1359318"/>
          </a:xfrm>
          <a:prstGeom prst="rect">
            <a:avLst/>
          </a:prstGeom>
        </p:spPr>
        <p:txBody>
          <a:bodyPr anchor="t" rtlCol="false" tIns="0" lIns="0" bIns="0" rIns="0">
            <a:spAutoFit/>
          </a:bodyPr>
          <a:lstStyle/>
          <a:p>
            <a:pPr algn="ctr">
              <a:lnSpc>
                <a:spcPts val="5480"/>
              </a:lnSpc>
              <a:spcBef>
                <a:spcPct val="0"/>
              </a:spcBef>
            </a:pPr>
            <a:r>
              <a:rPr lang="en-US" sz="3914">
                <a:solidFill>
                  <a:srgbClr val="F8FCFE"/>
                </a:solidFill>
                <a:latin typeface="League Spartan"/>
                <a:ea typeface="League Spartan"/>
                <a:cs typeface="League Spartan"/>
                <a:sym typeface="League Spartan"/>
              </a:rPr>
              <a:t>Effort in the Middle</a:t>
            </a:r>
          </a:p>
        </p:txBody>
      </p:sp>
      <p:sp>
        <p:nvSpPr>
          <p:cNvPr name="TextBox 19" id="19"/>
          <p:cNvSpPr txBox="true"/>
          <p:nvPr/>
        </p:nvSpPr>
        <p:spPr>
          <a:xfrm rot="0">
            <a:off x="4829087" y="6740021"/>
            <a:ext cx="6101606" cy="2751802"/>
          </a:xfrm>
          <a:prstGeom prst="rect">
            <a:avLst/>
          </a:prstGeom>
        </p:spPr>
        <p:txBody>
          <a:bodyPr anchor="t" rtlCol="false" tIns="0" lIns="0" bIns="0" rIns="0">
            <a:spAutoFit/>
          </a:bodyPr>
          <a:lstStyle/>
          <a:p>
            <a:pPr algn="ctr">
              <a:lnSpc>
                <a:spcPts val="4369"/>
              </a:lnSpc>
            </a:pPr>
            <a:r>
              <a:rPr lang="en-US" sz="3121" u="sng">
                <a:solidFill>
                  <a:srgbClr val="12308A"/>
                </a:solidFill>
                <a:latin typeface="League Spartan"/>
                <a:ea typeface="League Spartan"/>
                <a:cs typeface="League Spartan"/>
                <a:sym typeface="League Spartan"/>
              </a:rPr>
              <a:t>Bicep Curl</a:t>
            </a:r>
          </a:p>
          <a:p>
            <a:pPr algn="ctr">
              <a:lnSpc>
                <a:spcPts val="4369"/>
              </a:lnSpc>
            </a:pPr>
          </a:p>
          <a:p>
            <a:pPr algn="ctr">
              <a:lnSpc>
                <a:spcPts val="4369"/>
              </a:lnSpc>
            </a:pPr>
            <a:r>
              <a:rPr lang="en-US" sz="3121">
                <a:solidFill>
                  <a:srgbClr val="12308A"/>
                </a:solidFill>
                <a:latin typeface="League Spartan"/>
                <a:ea typeface="League Spartan"/>
                <a:cs typeface="League Spartan"/>
                <a:sym typeface="League Spartan"/>
              </a:rPr>
              <a:t>Fulcrum - Elbow</a:t>
            </a:r>
          </a:p>
          <a:p>
            <a:pPr algn="ctr">
              <a:lnSpc>
                <a:spcPts val="4369"/>
              </a:lnSpc>
            </a:pPr>
            <a:r>
              <a:rPr lang="en-US" sz="3121">
                <a:solidFill>
                  <a:srgbClr val="12308A"/>
                </a:solidFill>
                <a:latin typeface="League Spartan"/>
                <a:ea typeface="League Spartan"/>
                <a:cs typeface="League Spartan"/>
                <a:sym typeface="League Spartan"/>
              </a:rPr>
              <a:t>Effort - Biceps</a:t>
            </a:r>
          </a:p>
          <a:p>
            <a:pPr algn="ctr">
              <a:lnSpc>
                <a:spcPts val="4369"/>
              </a:lnSpc>
              <a:spcBef>
                <a:spcPct val="0"/>
              </a:spcBef>
            </a:pPr>
            <a:r>
              <a:rPr lang="en-US" sz="3121">
                <a:solidFill>
                  <a:srgbClr val="12308A"/>
                </a:solidFill>
                <a:latin typeface="League Spartan"/>
                <a:ea typeface="League Spartan"/>
                <a:cs typeface="League Spartan"/>
                <a:sym typeface="League Spartan"/>
              </a:rPr>
              <a:t>Load - Dumbbell/Barbell</a:t>
            </a:r>
          </a:p>
        </p:txBody>
      </p:sp>
    </p:spTree>
  </p:cSld>
  <p:clrMapOvr>
    <a:masterClrMapping/>
  </p:clrMapOvr>
</p:sld>
</file>

<file path=ppt/slides/slide28.xml><?xml version="1.0" encoding="utf-8"?>
<p:sld xmlns:p="http://schemas.openxmlformats.org/presentationml/2006/main" xmlns:a="http://schemas.openxmlformats.org/drawingml/2006/main">
  <p:cSld>
    <p:bg>
      <p:bgPr>
        <a:solidFill>
          <a:srgbClr val="E0DEDF"/>
        </a:solidFill>
      </p:bgPr>
    </p:bg>
    <p:spTree>
      <p:nvGrpSpPr>
        <p:cNvPr id="1" name=""/>
        <p:cNvGrpSpPr/>
        <p:nvPr/>
      </p:nvGrpSpPr>
      <p:grpSpPr>
        <a:xfrm>
          <a:off x="0" y="0"/>
          <a:ext cx="0" cy="0"/>
          <a:chOff x="0" y="0"/>
          <a:chExt cx="0" cy="0"/>
        </a:xfrm>
      </p:grpSpPr>
      <p:grpSp>
        <p:nvGrpSpPr>
          <p:cNvPr name="Group 2" id="2"/>
          <p:cNvGrpSpPr/>
          <p:nvPr/>
        </p:nvGrpSpPr>
        <p:grpSpPr>
          <a:xfrm rot="0">
            <a:off x="0" y="-27687"/>
            <a:ext cx="18288000" cy="1569705"/>
            <a:chOff x="0" y="0"/>
            <a:chExt cx="6186311" cy="530986"/>
          </a:xfrm>
        </p:grpSpPr>
        <p:sp>
          <p:nvSpPr>
            <p:cNvPr name="Freeform 3" id="3"/>
            <p:cNvSpPr/>
            <p:nvPr/>
          </p:nvSpPr>
          <p:spPr>
            <a:xfrm flipH="false" flipV="false" rot="0">
              <a:off x="0" y="0"/>
              <a:ext cx="6186311" cy="530986"/>
            </a:xfrm>
            <a:custGeom>
              <a:avLst/>
              <a:gdLst/>
              <a:ahLst/>
              <a:cxnLst/>
              <a:rect r="r" b="b" t="t" l="l"/>
              <a:pathLst>
                <a:path h="530986" w="6186311">
                  <a:moveTo>
                    <a:pt x="0" y="0"/>
                  </a:moveTo>
                  <a:lnTo>
                    <a:pt x="6186311" y="0"/>
                  </a:lnTo>
                  <a:lnTo>
                    <a:pt x="6186311" y="530986"/>
                  </a:lnTo>
                  <a:lnTo>
                    <a:pt x="0" y="530986"/>
                  </a:lnTo>
                  <a:close/>
                </a:path>
              </a:pathLst>
            </a:custGeom>
            <a:solidFill>
              <a:srgbClr val="12308A"/>
            </a:solidFill>
          </p:spPr>
        </p:sp>
      </p:grpSp>
      <p:sp>
        <p:nvSpPr>
          <p:cNvPr name="TextBox 4" id="4"/>
          <p:cNvSpPr txBox="true"/>
          <p:nvPr/>
        </p:nvSpPr>
        <p:spPr>
          <a:xfrm rot="0">
            <a:off x="-3864974" y="372064"/>
            <a:ext cx="26017948" cy="942934"/>
          </a:xfrm>
          <a:prstGeom prst="rect">
            <a:avLst/>
          </a:prstGeom>
        </p:spPr>
        <p:txBody>
          <a:bodyPr anchor="t" rtlCol="false" tIns="0" lIns="0" bIns="0" rIns="0">
            <a:spAutoFit/>
          </a:bodyPr>
          <a:lstStyle/>
          <a:p>
            <a:pPr algn="ctr">
              <a:lnSpc>
                <a:spcPts val="7700"/>
              </a:lnSpc>
              <a:spcBef>
                <a:spcPct val="0"/>
              </a:spcBef>
            </a:pPr>
            <a:r>
              <a:rPr lang="en-US" sz="5500">
                <a:solidFill>
                  <a:srgbClr val="E0DEDF"/>
                </a:solidFill>
                <a:latin typeface="League Spartan"/>
                <a:ea typeface="League Spartan"/>
                <a:cs typeface="League Spartan"/>
                <a:sym typeface="League Spartan"/>
              </a:rPr>
              <a:t>MECHANICAL ADVANTAGE/DISADVANTAGE</a:t>
            </a:r>
          </a:p>
        </p:txBody>
      </p:sp>
      <p:sp>
        <p:nvSpPr>
          <p:cNvPr name="TextBox 5" id="5"/>
          <p:cNvSpPr txBox="true"/>
          <p:nvPr/>
        </p:nvSpPr>
        <p:spPr>
          <a:xfrm rot="0">
            <a:off x="0" y="6786922"/>
            <a:ext cx="8606007" cy="1936613"/>
          </a:xfrm>
          <a:prstGeom prst="rect">
            <a:avLst/>
          </a:prstGeom>
        </p:spPr>
        <p:txBody>
          <a:bodyPr anchor="t" rtlCol="false" tIns="0" lIns="0" bIns="0" rIns="0">
            <a:spAutoFit/>
          </a:bodyPr>
          <a:lstStyle/>
          <a:p>
            <a:pPr algn="ctr">
              <a:lnSpc>
                <a:spcPts val="5154"/>
              </a:lnSpc>
              <a:spcBef>
                <a:spcPct val="0"/>
              </a:spcBef>
            </a:pPr>
            <a:r>
              <a:rPr lang="en-US" sz="3681">
                <a:solidFill>
                  <a:srgbClr val="12308A"/>
                </a:solidFill>
                <a:latin typeface="League Spartan"/>
                <a:ea typeface="League Spartan"/>
                <a:cs typeface="League Spartan"/>
                <a:sym typeface="League Spartan"/>
              </a:rPr>
              <a:t>W</a:t>
            </a:r>
            <a:r>
              <a:rPr lang="en-US" b="true" sz="3681">
                <a:solidFill>
                  <a:srgbClr val="12308A"/>
                </a:solidFill>
                <a:latin typeface="League Spartan"/>
                <a:ea typeface="League Spartan"/>
                <a:cs typeface="League Spartan"/>
                <a:sym typeface="League Spartan"/>
              </a:rPr>
              <a:t>hen a large load can be lifted with relatively little effort.</a:t>
            </a:r>
          </a:p>
          <a:p>
            <a:pPr algn="ctr">
              <a:lnSpc>
                <a:spcPts val="5154"/>
              </a:lnSpc>
              <a:spcBef>
                <a:spcPct val="0"/>
              </a:spcBef>
            </a:pPr>
          </a:p>
        </p:txBody>
      </p:sp>
      <p:sp>
        <p:nvSpPr>
          <p:cNvPr name="TextBox 6" id="6"/>
          <p:cNvSpPr txBox="true"/>
          <p:nvPr/>
        </p:nvSpPr>
        <p:spPr>
          <a:xfrm rot="0">
            <a:off x="302562" y="2010323"/>
            <a:ext cx="17985438" cy="1440486"/>
          </a:xfrm>
          <a:prstGeom prst="rect">
            <a:avLst/>
          </a:prstGeom>
        </p:spPr>
        <p:txBody>
          <a:bodyPr anchor="t" rtlCol="false" tIns="0" lIns="0" bIns="0" rIns="0">
            <a:spAutoFit/>
          </a:bodyPr>
          <a:lstStyle/>
          <a:p>
            <a:pPr algn="ctr">
              <a:lnSpc>
                <a:spcPts val="5745"/>
              </a:lnSpc>
              <a:spcBef>
                <a:spcPct val="0"/>
              </a:spcBef>
            </a:pPr>
            <a:r>
              <a:rPr lang="en-US" b="true" sz="4103">
                <a:solidFill>
                  <a:srgbClr val="12308A"/>
                </a:solidFill>
                <a:latin typeface="League Spartan"/>
                <a:ea typeface="League Spartan"/>
                <a:cs typeface="League Spartan"/>
                <a:sym typeface="League Spartan"/>
              </a:rPr>
              <a:t>Lever Systems can be seen to have a mechanical advantage or a mechanical disadvantage.</a:t>
            </a:r>
          </a:p>
        </p:txBody>
      </p:sp>
      <p:sp>
        <p:nvSpPr>
          <p:cNvPr name="TextBox 7" id="7"/>
          <p:cNvSpPr txBox="true"/>
          <p:nvPr/>
        </p:nvSpPr>
        <p:spPr>
          <a:xfrm rot="0">
            <a:off x="2588730" y="3862669"/>
            <a:ext cx="13110539" cy="705340"/>
          </a:xfrm>
          <a:prstGeom prst="rect">
            <a:avLst/>
          </a:prstGeom>
        </p:spPr>
        <p:txBody>
          <a:bodyPr anchor="t" rtlCol="false" tIns="0" lIns="0" bIns="0" rIns="0">
            <a:spAutoFit/>
          </a:bodyPr>
          <a:lstStyle/>
          <a:p>
            <a:pPr algn="ctr">
              <a:lnSpc>
                <a:spcPts val="5745"/>
              </a:lnSpc>
              <a:spcBef>
                <a:spcPct val="0"/>
              </a:spcBef>
            </a:pPr>
            <a:r>
              <a:rPr lang="en-US" b="true" sz="4103">
                <a:solidFill>
                  <a:srgbClr val="12308A"/>
                </a:solidFill>
                <a:latin typeface="League Spartan"/>
                <a:ea typeface="League Spartan"/>
                <a:cs typeface="League Spartan"/>
                <a:sym typeface="League Spartan"/>
              </a:rPr>
              <a:t>Mechanical Advantage = Effort Arm ÷ Load Arm.</a:t>
            </a:r>
          </a:p>
        </p:txBody>
      </p:sp>
      <p:sp>
        <p:nvSpPr>
          <p:cNvPr name="TextBox 8" id="8"/>
          <p:cNvSpPr txBox="true"/>
          <p:nvPr/>
        </p:nvSpPr>
        <p:spPr>
          <a:xfrm rot="0">
            <a:off x="8606007" y="6786922"/>
            <a:ext cx="10280208" cy="1281700"/>
          </a:xfrm>
          <a:prstGeom prst="rect">
            <a:avLst/>
          </a:prstGeom>
        </p:spPr>
        <p:txBody>
          <a:bodyPr anchor="t" rtlCol="false" tIns="0" lIns="0" bIns="0" rIns="0">
            <a:spAutoFit/>
          </a:bodyPr>
          <a:lstStyle/>
          <a:p>
            <a:pPr algn="ctr">
              <a:lnSpc>
                <a:spcPts val="5152"/>
              </a:lnSpc>
              <a:spcBef>
                <a:spcPct val="0"/>
              </a:spcBef>
            </a:pPr>
            <a:r>
              <a:rPr lang="en-US" sz="3680">
                <a:solidFill>
                  <a:srgbClr val="12308A"/>
                </a:solidFill>
                <a:latin typeface="League Spartan"/>
                <a:ea typeface="League Spartan"/>
                <a:cs typeface="League Spartan"/>
                <a:sym typeface="League Spartan"/>
              </a:rPr>
              <a:t>W</a:t>
            </a:r>
            <a:r>
              <a:rPr lang="en-US" sz="3680">
                <a:solidFill>
                  <a:srgbClr val="12308A"/>
                </a:solidFill>
                <a:latin typeface="League Spartan"/>
                <a:ea typeface="League Spartan"/>
                <a:cs typeface="League Spartan"/>
                <a:sym typeface="League Spartan"/>
              </a:rPr>
              <a:t>hen it takes a lot of effort to lift a relatively small load.</a:t>
            </a:r>
          </a:p>
        </p:txBody>
      </p:sp>
      <p:grpSp>
        <p:nvGrpSpPr>
          <p:cNvPr name="Group 9" id="9"/>
          <p:cNvGrpSpPr/>
          <p:nvPr/>
        </p:nvGrpSpPr>
        <p:grpSpPr>
          <a:xfrm rot="0">
            <a:off x="-19097" y="4949301"/>
            <a:ext cx="18288000" cy="1267142"/>
            <a:chOff x="0" y="0"/>
            <a:chExt cx="6186311" cy="428638"/>
          </a:xfrm>
        </p:grpSpPr>
        <p:sp>
          <p:nvSpPr>
            <p:cNvPr name="Freeform 10" id="10"/>
            <p:cNvSpPr/>
            <p:nvPr/>
          </p:nvSpPr>
          <p:spPr>
            <a:xfrm flipH="false" flipV="false" rot="0">
              <a:off x="0" y="0"/>
              <a:ext cx="6186311" cy="428638"/>
            </a:xfrm>
            <a:custGeom>
              <a:avLst/>
              <a:gdLst/>
              <a:ahLst/>
              <a:cxnLst/>
              <a:rect r="r" b="b" t="t" l="l"/>
              <a:pathLst>
                <a:path h="428638" w="6186311">
                  <a:moveTo>
                    <a:pt x="0" y="0"/>
                  </a:moveTo>
                  <a:lnTo>
                    <a:pt x="6186311" y="0"/>
                  </a:lnTo>
                  <a:lnTo>
                    <a:pt x="6186311" y="428638"/>
                  </a:lnTo>
                  <a:lnTo>
                    <a:pt x="0" y="428638"/>
                  </a:lnTo>
                  <a:close/>
                </a:path>
              </a:pathLst>
            </a:custGeom>
            <a:solidFill>
              <a:srgbClr val="12308A"/>
            </a:solidFill>
          </p:spPr>
        </p:sp>
      </p:grpSp>
      <p:sp>
        <p:nvSpPr>
          <p:cNvPr name="TextBox 11" id="11"/>
          <p:cNvSpPr txBox="true"/>
          <p:nvPr/>
        </p:nvSpPr>
        <p:spPr>
          <a:xfrm rot="0">
            <a:off x="1203271" y="5370408"/>
            <a:ext cx="6199465" cy="710990"/>
          </a:xfrm>
          <a:prstGeom prst="rect">
            <a:avLst/>
          </a:prstGeom>
        </p:spPr>
        <p:txBody>
          <a:bodyPr anchor="t" rtlCol="false" tIns="0" lIns="0" bIns="0" rIns="0">
            <a:spAutoFit/>
          </a:bodyPr>
          <a:lstStyle/>
          <a:p>
            <a:pPr algn="ctr">
              <a:lnSpc>
                <a:spcPts val="5745"/>
              </a:lnSpc>
              <a:spcBef>
                <a:spcPct val="0"/>
              </a:spcBef>
            </a:pPr>
            <a:r>
              <a:rPr lang="en-US" sz="4103">
                <a:solidFill>
                  <a:srgbClr val="E0DEDF"/>
                </a:solidFill>
                <a:latin typeface="League Spartan"/>
                <a:ea typeface="League Spartan"/>
                <a:cs typeface="League Spartan"/>
                <a:sym typeface="League Spartan"/>
              </a:rPr>
              <a:t>Mechanical Advantage</a:t>
            </a:r>
          </a:p>
        </p:txBody>
      </p:sp>
      <p:sp>
        <p:nvSpPr>
          <p:cNvPr name="TextBox 12" id="12"/>
          <p:cNvSpPr txBox="true"/>
          <p:nvPr/>
        </p:nvSpPr>
        <p:spPr>
          <a:xfrm rot="0">
            <a:off x="10436779" y="5370408"/>
            <a:ext cx="6945154" cy="710990"/>
          </a:xfrm>
          <a:prstGeom prst="rect">
            <a:avLst/>
          </a:prstGeom>
        </p:spPr>
        <p:txBody>
          <a:bodyPr anchor="t" rtlCol="false" tIns="0" lIns="0" bIns="0" rIns="0">
            <a:spAutoFit/>
          </a:bodyPr>
          <a:lstStyle/>
          <a:p>
            <a:pPr algn="ctr">
              <a:lnSpc>
                <a:spcPts val="5745"/>
              </a:lnSpc>
              <a:spcBef>
                <a:spcPct val="0"/>
              </a:spcBef>
            </a:pPr>
            <a:r>
              <a:rPr lang="en-US" sz="4103">
                <a:solidFill>
                  <a:srgbClr val="E0DEDF"/>
                </a:solidFill>
                <a:latin typeface="League Spartan"/>
                <a:ea typeface="League Spartan"/>
                <a:cs typeface="League Spartan"/>
                <a:sym typeface="League Spartan"/>
              </a:rPr>
              <a:t>Mechanical Disadvantage</a:t>
            </a:r>
          </a:p>
        </p:txBody>
      </p:sp>
      <p:sp>
        <p:nvSpPr>
          <p:cNvPr name="AutoShape 13" id="13"/>
          <p:cNvSpPr/>
          <p:nvPr/>
        </p:nvSpPr>
        <p:spPr>
          <a:xfrm rot="5394086">
            <a:off x="6386734" y="7805994"/>
            <a:ext cx="5476338" cy="0"/>
          </a:xfrm>
          <a:prstGeom prst="line">
            <a:avLst/>
          </a:prstGeom>
          <a:ln cap="rnd" w="152400">
            <a:solidFill>
              <a:srgbClr val="000000"/>
            </a:solidFill>
            <a:prstDash val="solid"/>
            <a:headEnd type="none" len="sm" w="sm"/>
            <a:tailEnd type="none" len="sm" w="sm"/>
          </a:ln>
        </p:spPr>
      </p:sp>
      <p:sp>
        <p:nvSpPr>
          <p:cNvPr name="AutoShape 14" id="14"/>
          <p:cNvSpPr/>
          <p:nvPr/>
        </p:nvSpPr>
        <p:spPr>
          <a:xfrm rot="1036">
            <a:off x="-757893" y="6219313"/>
            <a:ext cx="19045894" cy="0"/>
          </a:xfrm>
          <a:prstGeom prst="line">
            <a:avLst/>
          </a:prstGeom>
          <a:ln cap="rnd" w="152400">
            <a:solidFill>
              <a:srgbClr val="000000"/>
            </a:solidFill>
            <a:prstDash val="solid"/>
            <a:headEnd type="none" len="sm" w="sm"/>
            <a:tailEnd type="none" len="sm" w="sm"/>
          </a:ln>
        </p:spPr>
      </p:sp>
      <p:grpSp>
        <p:nvGrpSpPr>
          <p:cNvPr name="Group 15" id="15"/>
          <p:cNvGrpSpPr/>
          <p:nvPr/>
        </p:nvGrpSpPr>
        <p:grpSpPr>
          <a:xfrm rot="0">
            <a:off x="15210374" y="7752819"/>
            <a:ext cx="5144013" cy="5144013"/>
            <a:chOff x="0" y="0"/>
            <a:chExt cx="6350000" cy="6350000"/>
          </a:xfrm>
        </p:grpSpPr>
        <p:sp>
          <p:nvSpPr>
            <p:cNvPr name="Freeform 16" id="16"/>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9353"/>
            </a:solidFill>
          </p:spPr>
        </p:sp>
      </p:grpSp>
      <p:sp>
        <p:nvSpPr>
          <p:cNvPr name="TextBox 17" id="17"/>
          <p:cNvSpPr txBox="true"/>
          <p:nvPr/>
        </p:nvSpPr>
        <p:spPr>
          <a:xfrm rot="0">
            <a:off x="15877775" y="8567720"/>
            <a:ext cx="2230248" cy="1421155"/>
          </a:xfrm>
          <a:prstGeom prst="rect">
            <a:avLst/>
          </a:prstGeom>
        </p:spPr>
        <p:txBody>
          <a:bodyPr anchor="t" rtlCol="false" tIns="0" lIns="0" bIns="0" rIns="0">
            <a:spAutoFit/>
          </a:bodyPr>
          <a:lstStyle/>
          <a:p>
            <a:pPr algn="ctr">
              <a:lnSpc>
                <a:spcPts val="5745"/>
              </a:lnSpc>
            </a:pPr>
            <a:r>
              <a:rPr lang="en-US" sz="4103">
                <a:solidFill>
                  <a:srgbClr val="12308A"/>
                </a:solidFill>
                <a:latin typeface="League Spartan"/>
                <a:ea typeface="League Spartan"/>
                <a:cs typeface="League Spartan"/>
                <a:sym typeface="League Spartan"/>
              </a:rPr>
              <a:t>Booklet </a:t>
            </a:r>
          </a:p>
          <a:p>
            <a:pPr algn="ctr">
              <a:lnSpc>
                <a:spcPts val="5745"/>
              </a:lnSpc>
              <a:spcBef>
                <a:spcPct val="0"/>
              </a:spcBef>
            </a:pPr>
            <a:r>
              <a:rPr lang="en-US" sz="4103">
                <a:solidFill>
                  <a:srgbClr val="12308A"/>
                </a:solidFill>
                <a:latin typeface="League Spartan"/>
                <a:ea typeface="League Spartan"/>
                <a:cs typeface="League Spartan"/>
                <a:sym typeface="League Spartan"/>
              </a:rPr>
              <a:t>Page 14 </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E0DEDF"/>
        </a:solidFill>
      </p:bgPr>
    </p:bg>
    <p:spTree>
      <p:nvGrpSpPr>
        <p:cNvPr id="1" name=""/>
        <p:cNvGrpSpPr/>
        <p:nvPr/>
      </p:nvGrpSpPr>
      <p:grpSpPr>
        <a:xfrm>
          <a:off x="0" y="0"/>
          <a:ext cx="0" cy="0"/>
          <a:chOff x="0" y="0"/>
          <a:chExt cx="0" cy="0"/>
        </a:xfrm>
      </p:grpSpPr>
      <p:grpSp>
        <p:nvGrpSpPr>
          <p:cNvPr name="Group 2" id="2"/>
          <p:cNvGrpSpPr/>
          <p:nvPr/>
        </p:nvGrpSpPr>
        <p:grpSpPr>
          <a:xfrm rot="0">
            <a:off x="0" y="-27687"/>
            <a:ext cx="18288000" cy="1569705"/>
            <a:chOff x="0" y="0"/>
            <a:chExt cx="6186311" cy="530986"/>
          </a:xfrm>
        </p:grpSpPr>
        <p:sp>
          <p:nvSpPr>
            <p:cNvPr name="Freeform 3" id="3"/>
            <p:cNvSpPr/>
            <p:nvPr/>
          </p:nvSpPr>
          <p:spPr>
            <a:xfrm flipH="false" flipV="false" rot="0">
              <a:off x="0" y="0"/>
              <a:ext cx="6186311" cy="530986"/>
            </a:xfrm>
            <a:custGeom>
              <a:avLst/>
              <a:gdLst/>
              <a:ahLst/>
              <a:cxnLst/>
              <a:rect r="r" b="b" t="t" l="l"/>
              <a:pathLst>
                <a:path h="530986" w="6186311">
                  <a:moveTo>
                    <a:pt x="0" y="0"/>
                  </a:moveTo>
                  <a:lnTo>
                    <a:pt x="6186311" y="0"/>
                  </a:lnTo>
                  <a:lnTo>
                    <a:pt x="6186311" y="530986"/>
                  </a:lnTo>
                  <a:lnTo>
                    <a:pt x="0" y="530986"/>
                  </a:lnTo>
                  <a:close/>
                </a:path>
              </a:pathLst>
            </a:custGeom>
            <a:solidFill>
              <a:srgbClr val="12308A"/>
            </a:solidFill>
          </p:spPr>
        </p:sp>
      </p:grpSp>
      <p:grpSp>
        <p:nvGrpSpPr>
          <p:cNvPr name="Group 4" id="4"/>
          <p:cNvGrpSpPr/>
          <p:nvPr/>
        </p:nvGrpSpPr>
        <p:grpSpPr>
          <a:xfrm rot="0">
            <a:off x="15210374" y="7752819"/>
            <a:ext cx="5144013" cy="5144013"/>
            <a:chOff x="0" y="0"/>
            <a:chExt cx="6350000" cy="6350000"/>
          </a:xfrm>
        </p:grpSpPr>
        <p:sp>
          <p:nvSpPr>
            <p:cNvPr name="Freeform 5" id="5"/>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9353"/>
            </a:solidFill>
          </p:spPr>
        </p:sp>
      </p:grpSp>
      <p:sp>
        <p:nvSpPr>
          <p:cNvPr name="Freeform 6" id="6"/>
          <p:cNvSpPr/>
          <p:nvPr/>
        </p:nvSpPr>
        <p:spPr>
          <a:xfrm flipH="false" flipV="false" rot="0">
            <a:off x="6589370" y="2711555"/>
            <a:ext cx="11206254" cy="3521966"/>
          </a:xfrm>
          <a:custGeom>
            <a:avLst/>
            <a:gdLst/>
            <a:ahLst/>
            <a:cxnLst/>
            <a:rect r="r" b="b" t="t" l="l"/>
            <a:pathLst>
              <a:path h="3521966" w="11206254">
                <a:moveTo>
                  <a:pt x="0" y="0"/>
                </a:moveTo>
                <a:lnTo>
                  <a:pt x="11206254" y="0"/>
                </a:lnTo>
                <a:lnTo>
                  <a:pt x="11206254" y="3521965"/>
                </a:lnTo>
                <a:lnTo>
                  <a:pt x="0" y="3521965"/>
                </a:lnTo>
                <a:lnTo>
                  <a:pt x="0" y="0"/>
                </a:lnTo>
                <a:close/>
              </a:path>
            </a:pathLst>
          </a:custGeom>
          <a:blipFill>
            <a:blip r:embed="rId2"/>
            <a:stretch>
              <a:fillRect l="0" t="0" r="0" b="0"/>
            </a:stretch>
          </a:blipFill>
        </p:spPr>
      </p:sp>
      <p:sp>
        <p:nvSpPr>
          <p:cNvPr name="Freeform 7" id="7"/>
          <p:cNvSpPr/>
          <p:nvPr/>
        </p:nvSpPr>
        <p:spPr>
          <a:xfrm flipH="false" flipV="false" rot="0">
            <a:off x="15210374" y="4915007"/>
            <a:ext cx="2267843" cy="1318513"/>
          </a:xfrm>
          <a:custGeom>
            <a:avLst/>
            <a:gdLst/>
            <a:ahLst/>
            <a:cxnLst/>
            <a:rect r="r" b="b" t="t" l="l"/>
            <a:pathLst>
              <a:path h="1318513" w="2267843">
                <a:moveTo>
                  <a:pt x="0" y="0"/>
                </a:moveTo>
                <a:lnTo>
                  <a:pt x="2267843" y="0"/>
                </a:lnTo>
                <a:lnTo>
                  <a:pt x="2267843" y="1318513"/>
                </a:lnTo>
                <a:lnTo>
                  <a:pt x="0" y="1318513"/>
                </a:lnTo>
                <a:lnTo>
                  <a:pt x="0" y="0"/>
                </a:lnTo>
                <a:close/>
              </a:path>
            </a:pathLst>
          </a:custGeom>
          <a:blipFill>
            <a:blip r:embed="rId3"/>
            <a:stretch>
              <a:fillRect l="0" t="0" r="0" b="0"/>
            </a:stretch>
          </a:blipFill>
        </p:spPr>
      </p:sp>
      <p:sp>
        <p:nvSpPr>
          <p:cNvPr name="Freeform 8" id="8"/>
          <p:cNvSpPr/>
          <p:nvPr/>
        </p:nvSpPr>
        <p:spPr>
          <a:xfrm flipH="false" flipV="false" rot="-5400000">
            <a:off x="8964134" y="1262675"/>
            <a:ext cx="759234" cy="4745213"/>
          </a:xfrm>
          <a:custGeom>
            <a:avLst/>
            <a:gdLst/>
            <a:ahLst/>
            <a:cxnLst/>
            <a:rect r="r" b="b" t="t" l="l"/>
            <a:pathLst>
              <a:path h="4745213" w="759234">
                <a:moveTo>
                  <a:pt x="0" y="0"/>
                </a:moveTo>
                <a:lnTo>
                  <a:pt x="759234" y="0"/>
                </a:lnTo>
                <a:lnTo>
                  <a:pt x="759234" y="4745213"/>
                </a:lnTo>
                <a:lnTo>
                  <a:pt x="0" y="474521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5400000">
            <a:off x="11164282" y="2132836"/>
            <a:ext cx="1059875" cy="6624216"/>
          </a:xfrm>
          <a:custGeom>
            <a:avLst/>
            <a:gdLst/>
            <a:ahLst/>
            <a:cxnLst/>
            <a:rect r="r" b="b" t="t" l="l"/>
            <a:pathLst>
              <a:path h="6624216" w="1059875">
                <a:moveTo>
                  <a:pt x="0" y="0"/>
                </a:moveTo>
                <a:lnTo>
                  <a:pt x="1059874" y="0"/>
                </a:lnTo>
                <a:lnTo>
                  <a:pt x="1059874" y="6624216"/>
                </a:lnTo>
                <a:lnTo>
                  <a:pt x="0" y="66242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3864974" y="233310"/>
            <a:ext cx="26017948" cy="942934"/>
          </a:xfrm>
          <a:prstGeom prst="rect">
            <a:avLst/>
          </a:prstGeom>
        </p:spPr>
        <p:txBody>
          <a:bodyPr anchor="t" rtlCol="false" tIns="0" lIns="0" bIns="0" rIns="0">
            <a:spAutoFit/>
          </a:bodyPr>
          <a:lstStyle/>
          <a:p>
            <a:pPr algn="ctr">
              <a:lnSpc>
                <a:spcPts val="7700"/>
              </a:lnSpc>
              <a:spcBef>
                <a:spcPct val="0"/>
              </a:spcBef>
            </a:pPr>
            <a:r>
              <a:rPr lang="en-US" sz="5500">
                <a:solidFill>
                  <a:srgbClr val="E0DEDF"/>
                </a:solidFill>
                <a:latin typeface="League Spartan"/>
                <a:ea typeface="League Spartan"/>
                <a:cs typeface="League Spartan"/>
                <a:sym typeface="League Spartan"/>
              </a:rPr>
              <a:t>MECHANICAL ADVANTAGE/DISADVANTAGE</a:t>
            </a:r>
          </a:p>
        </p:txBody>
      </p:sp>
      <p:sp>
        <p:nvSpPr>
          <p:cNvPr name="TextBox 11" id="11"/>
          <p:cNvSpPr txBox="true"/>
          <p:nvPr/>
        </p:nvSpPr>
        <p:spPr>
          <a:xfrm rot="0">
            <a:off x="15877775" y="8567720"/>
            <a:ext cx="2230248" cy="1421155"/>
          </a:xfrm>
          <a:prstGeom prst="rect">
            <a:avLst/>
          </a:prstGeom>
        </p:spPr>
        <p:txBody>
          <a:bodyPr anchor="t" rtlCol="false" tIns="0" lIns="0" bIns="0" rIns="0">
            <a:spAutoFit/>
          </a:bodyPr>
          <a:lstStyle/>
          <a:p>
            <a:pPr algn="ctr">
              <a:lnSpc>
                <a:spcPts val="5745"/>
              </a:lnSpc>
            </a:pPr>
            <a:r>
              <a:rPr lang="en-US" sz="4103">
                <a:solidFill>
                  <a:srgbClr val="12308A"/>
                </a:solidFill>
                <a:latin typeface="League Spartan"/>
                <a:ea typeface="League Spartan"/>
                <a:cs typeface="League Spartan"/>
                <a:sym typeface="League Spartan"/>
              </a:rPr>
              <a:t>Booklet </a:t>
            </a:r>
          </a:p>
          <a:p>
            <a:pPr algn="ctr">
              <a:lnSpc>
                <a:spcPts val="5745"/>
              </a:lnSpc>
              <a:spcBef>
                <a:spcPct val="0"/>
              </a:spcBef>
            </a:pPr>
            <a:r>
              <a:rPr lang="en-US" sz="4103">
                <a:solidFill>
                  <a:srgbClr val="12308A"/>
                </a:solidFill>
                <a:latin typeface="League Spartan"/>
                <a:ea typeface="League Spartan"/>
                <a:cs typeface="League Spartan"/>
                <a:sym typeface="League Spartan"/>
              </a:rPr>
              <a:t>Page 14 </a:t>
            </a:r>
          </a:p>
        </p:txBody>
      </p:sp>
      <p:sp>
        <p:nvSpPr>
          <p:cNvPr name="TextBox 12" id="12"/>
          <p:cNvSpPr txBox="true"/>
          <p:nvPr/>
        </p:nvSpPr>
        <p:spPr>
          <a:xfrm rot="0">
            <a:off x="259775" y="2452370"/>
            <a:ext cx="5732194" cy="5812790"/>
          </a:xfrm>
          <a:prstGeom prst="rect">
            <a:avLst/>
          </a:prstGeom>
        </p:spPr>
        <p:txBody>
          <a:bodyPr anchor="t" rtlCol="false" tIns="0" lIns="0" bIns="0" rIns="0">
            <a:spAutoFit/>
          </a:bodyPr>
          <a:lstStyle/>
          <a:p>
            <a:pPr algn="ctr">
              <a:lnSpc>
                <a:spcPts val="5109"/>
              </a:lnSpc>
            </a:pPr>
            <a:r>
              <a:rPr lang="en-US" sz="3649">
                <a:solidFill>
                  <a:srgbClr val="12308A"/>
                </a:solidFill>
                <a:latin typeface="League Spartan"/>
                <a:ea typeface="League Spartan"/>
                <a:cs typeface="League Spartan"/>
                <a:sym typeface="League Spartan"/>
              </a:rPr>
              <a:t>A Second Class Lever System will always have a mechanical advantage due to the effort arm being longer than the load arm. </a:t>
            </a:r>
          </a:p>
          <a:p>
            <a:pPr algn="ctr">
              <a:lnSpc>
                <a:spcPts val="5109"/>
              </a:lnSpc>
            </a:pPr>
          </a:p>
          <a:p>
            <a:pPr algn="ctr">
              <a:lnSpc>
                <a:spcPts val="5109"/>
              </a:lnSpc>
            </a:pPr>
            <a:r>
              <a:rPr lang="en-US" sz="3649">
                <a:solidFill>
                  <a:srgbClr val="12308A"/>
                </a:solidFill>
                <a:latin typeface="League Spartan"/>
                <a:ea typeface="League Spartan"/>
                <a:cs typeface="League Spartan"/>
                <a:sym typeface="League Spartan"/>
              </a:rPr>
              <a:t> </a:t>
            </a:r>
          </a:p>
          <a:p>
            <a:pPr algn="ctr">
              <a:lnSpc>
                <a:spcPts val="5109"/>
              </a:lnSpc>
            </a:pPr>
          </a:p>
        </p:txBody>
      </p:sp>
      <p:sp>
        <p:nvSpPr>
          <p:cNvPr name="TextBox 13" id="13"/>
          <p:cNvSpPr txBox="true"/>
          <p:nvPr/>
        </p:nvSpPr>
        <p:spPr>
          <a:xfrm rot="0">
            <a:off x="3426560" y="7347945"/>
            <a:ext cx="10441781" cy="2186940"/>
          </a:xfrm>
          <a:prstGeom prst="rect">
            <a:avLst/>
          </a:prstGeom>
        </p:spPr>
        <p:txBody>
          <a:bodyPr anchor="t" rtlCol="false" tIns="0" lIns="0" bIns="0" rIns="0">
            <a:spAutoFit/>
          </a:bodyPr>
          <a:lstStyle/>
          <a:p>
            <a:pPr algn="ctr">
              <a:lnSpc>
                <a:spcPts val="4409"/>
              </a:lnSpc>
            </a:pPr>
            <a:r>
              <a:rPr lang="en-US" sz="3150">
                <a:solidFill>
                  <a:srgbClr val="12308A"/>
                </a:solidFill>
                <a:latin typeface="League Spartan"/>
                <a:ea typeface="League Spartan"/>
                <a:cs typeface="League Spartan"/>
                <a:sym typeface="League Spartan"/>
              </a:rPr>
              <a:t>Load arm- sits between the load and the fulcrum</a:t>
            </a:r>
            <a:r>
              <a:rPr lang="en-US" sz="3150">
                <a:solidFill>
                  <a:srgbClr val="12308A"/>
                </a:solidFill>
                <a:latin typeface="League Spartan"/>
                <a:ea typeface="League Spartan"/>
                <a:cs typeface="League Spartan"/>
                <a:sym typeface="League Spartan"/>
              </a:rPr>
              <a:t> </a:t>
            </a:r>
          </a:p>
          <a:p>
            <a:pPr algn="ctr">
              <a:lnSpc>
                <a:spcPts val="4409"/>
              </a:lnSpc>
            </a:pPr>
          </a:p>
          <a:p>
            <a:pPr algn="ctr">
              <a:lnSpc>
                <a:spcPts val="4409"/>
              </a:lnSpc>
            </a:pPr>
            <a:r>
              <a:rPr lang="en-US" sz="3150">
                <a:solidFill>
                  <a:srgbClr val="12308A"/>
                </a:solidFill>
                <a:latin typeface="League Spartan"/>
                <a:ea typeface="League Spartan"/>
                <a:cs typeface="League Spartan"/>
                <a:sym typeface="League Spartan"/>
              </a:rPr>
              <a:t>Effort arm- sits between the effort and the fulcrum</a:t>
            </a:r>
          </a:p>
          <a:p>
            <a:pPr algn="ctr">
              <a:lnSpc>
                <a:spcPts val="4409"/>
              </a:lnSpc>
            </a:pPr>
          </a:p>
        </p:txBody>
      </p:sp>
      <p:sp>
        <p:nvSpPr>
          <p:cNvPr name="TextBox 14" id="14"/>
          <p:cNvSpPr txBox="true"/>
          <p:nvPr/>
        </p:nvSpPr>
        <p:spPr>
          <a:xfrm rot="0">
            <a:off x="8083004" y="2962294"/>
            <a:ext cx="2121991" cy="529590"/>
          </a:xfrm>
          <a:prstGeom prst="rect">
            <a:avLst/>
          </a:prstGeom>
        </p:spPr>
        <p:txBody>
          <a:bodyPr anchor="t" rtlCol="false" tIns="0" lIns="0" bIns="0" rIns="0">
            <a:spAutoFit/>
          </a:bodyPr>
          <a:lstStyle/>
          <a:p>
            <a:pPr algn="ctr">
              <a:lnSpc>
                <a:spcPts val="4409"/>
              </a:lnSpc>
            </a:pPr>
            <a:r>
              <a:rPr lang="en-US" sz="3150">
                <a:solidFill>
                  <a:srgbClr val="12308A"/>
                </a:solidFill>
                <a:latin typeface="League Spartan"/>
                <a:ea typeface="League Spartan"/>
                <a:cs typeface="League Spartan"/>
                <a:sym typeface="League Spartan"/>
              </a:rPr>
              <a:t>Load arm </a:t>
            </a:r>
          </a:p>
        </p:txBody>
      </p:sp>
      <p:sp>
        <p:nvSpPr>
          <p:cNvPr name="TextBox 15" id="15"/>
          <p:cNvSpPr txBox="true"/>
          <p:nvPr/>
        </p:nvSpPr>
        <p:spPr>
          <a:xfrm rot="0">
            <a:off x="11073086" y="5517114"/>
            <a:ext cx="2238821" cy="529590"/>
          </a:xfrm>
          <a:prstGeom prst="rect">
            <a:avLst/>
          </a:prstGeom>
        </p:spPr>
        <p:txBody>
          <a:bodyPr anchor="t" rtlCol="false" tIns="0" lIns="0" bIns="0" rIns="0">
            <a:spAutoFit/>
          </a:bodyPr>
          <a:lstStyle/>
          <a:p>
            <a:pPr algn="ctr">
              <a:lnSpc>
                <a:spcPts val="4409"/>
              </a:lnSpc>
            </a:pPr>
            <a:r>
              <a:rPr lang="en-US" sz="3150">
                <a:solidFill>
                  <a:srgbClr val="12308A"/>
                </a:solidFill>
                <a:latin typeface="League Spartan"/>
                <a:ea typeface="League Spartan"/>
                <a:cs typeface="League Spartan"/>
                <a:sym typeface="League Spartan"/>
              </a:rPr>
              <a:t>Effort arm </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E0DEDF"/>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9563005" y="3797210"/>
            <a:ext cx="7940588" cy="4466525"/>
            <a:chOff x="0" y="0"/>
            <a:chExt cx="11289030" cy="6350000"/>
          </a:xfrm>
        </p:grpSpPr>
        <p:sp>
          <p:nvSpPr>
            <p:cNvPr name="Freeform 3" id="3"/>
            <p:cNvSpPr/>
            <p:nvPr/>
          </p:nvSpPr>
          <p:spPr>
            <a:xfrm flipH="false" flipV="false" rot="0">
              <a:off x="0" y="0"/>
              <a:ext cx="11287761" cy="6350000"/>
            </a:xfrm>
            <a:custGeom>
              <a:avLst/>
              <a:gdLst/>
              <a:ahLst/>
              <a:cxnLst/>
              <a:rect r="r" b="b" t="t" l="l"/>
              <a:pathLst>
                <a:path h="6350000" w="11287761">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2"/>
              <a:stretch>
                <a:fillRect l="0" t="0" r="0" b="-18530"/>
              </a:stretch>
            </a:blipFill>
          </p:spPr>
        </p:sp>
      </p:grpSp>
      <p:sp>
        <p:nvSpPr>
          <p:cNvPr name="TextBox 4" id="4"/>
          <p:cNvSpPr txBox="true"/>
          <p:nvPr/>
        </p:nvSpPr>
        <p:spPr>
          <a:xfrm rot="0">
            <a:off x="1432322" y="570215"/>
            <a:ext cx="15423356" cy="1267903"/>
          </a:xfrm>
          <a:prstGeom prst="rect">
            <a:avLst/>
          </a:prstGeom>
        </p:spPr>
        <p:txBody>
          <a:bodyPr anchor="t" rtlCol="false" tIns="0" lIns="0" bIns="0" rIns="0">
            <a:spAutoFit/>
          </a:bodyPr>
          <a:lstStyle/>
          <a:p>
            <a:pPr algn="ctr">
              <a:lnSpc>
                <a:spcPts val="10440"/>
              </a:lnSpc>
              <a:spcBef>
                <a:spcPct val="0"/>
              </a:spcBef>
            </a:pPr>
            <a:r>
              <a:rPr lang="en-US" sz="7457">
                <a:solidFill>
                  <a:srgbClr val="E0DEDF"/>
                </a:solidFill>
                <a:latin typeface="League Spartan"/>
                <a:ea typeface="League Spartan"/>
                <a:cs typeface="League Spartan"/>
                <a:sym typeface="League Spartan"/>
              </a:rPr>
              <a:t>Newton's Three Laws of Motion</a:t>
            </a:r>
          </a:p>
        </p:txBody>
      </p:sp>
      <p:sp>
        <p:nvSpPr>
          <p:cNvPr name="Freeform 5" id="5"/>
          <p:cNvSpPr/>
          <p:nvPr/>
        </p:nvSpPr>
        <p:spPr>
          <a:xfrm flipH="false" flipV="false" rot="-172338">
            <a:off x="8446224" y="4024707"/>
            <a:ext cx="1266618" cy="587394"/>
          </a:xfrm>
          <a:custGeom>
            <a:avLst/>
            <a:gdLst/>
            <a:ahLst/>
            <a:cxnLst/>
            <a:rect r="r" b="b" t="t" l="l"/>
            <a:pathLst>
              <a:path h="587394" w="1266618">
                <a:moveTo>
                  <a:pt x="0" y="0"/>
                </a:moveTo>
                <a:lnTo>
                  <a:pt x="1266618" y="0"/>
                </a:lnTo>
                <a:lnTo>
                  <a:pt x="1266618" y="587395"/>
                </a:lnTo>
                <a:lnTo>
                  <a:pt x="0" y="58739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6" id="6"/>
          <p:cNvSpPr txBox="true"/>
          <p:nvPr/>
        </p:nvSpPr>
        <p:spPr>
          <a:xfrm rot="0">
            <a:off x="784407" y="3936718"/>
            <a:ext cx="7459878" cy="687172"/>
          </a:xfrm>
          <a:prstGeom prst="rect">
            <a:avLst/>
          </a:prstGeom>
        </p:spPr>
        <p:txBody>
          <a:bodyPr anchor="t" rtlCol="false" tIns="0" lIns="0" bIns="0" rIns="0">
            <a:spAutoFit/>
          </a:bodyPr>
          <a:lstStyle/>
          <a:p>
            <a:pPr algn="ctr">
              <a:lnSpc>
                <a:spcPts val="5699"/>
              </a:lnSpc>
              <a:spcBef>
                <a:spcPct val="0"/>
              </a:spcBef>
            </a:pPr>
            <a:r>
              <a:rPr lang="en-US" sz="4070">
                <a:solidFill>
                  <a:srgbClr val="12308A"/>
                </a:solidFill>
                <a:latin typeface="League Spartan"/>
                <a:ea typeface="League Spartan"/>
                <a:cs typeface="League Spartan"/>
                <a:sym typeface="League Spartan"/>
              </a:rPr>
              <a:t>The Law of Inertia</a:t>
            </a:r>
          </a:p>
        </p:txBody>
      </p:sp>
      <p:sp>
        <p:nvSpPr>
          <p:cNvPr name="TextBox 7" id="7"/>
          <p:cNvSpPr txBox="true"/>
          <p:nvPr/>
        </p:nvSpPr>
        <p:spPr>
          <a:xfrm rot="0">
            <a:off x="784407" y="5362877"/>
            <a:ext cx="7459878" cy="687172"/>
          </a:xfrm>
          <a:prstGeom prst="rect">
            <a:avLst/>
          </a:prstGeom>
        </p:spPr>
        <p:txBody>
          <a:bodyPr anchor="t" rtlCol="false" tIns="0" lIns="0" bIns="0" rIns="0">
            <a:spAutoFit/>
          </a:bodyPr>
          <a:lstStyle/>
          <a:p>
            <a:pPr algn="ctr">
              <a:lnSpc>
                <a:spcPts val="5699"/>
              </a:lnSpc>
              <a:spcBef>
                <a:spcPct val="0"/>
              </a:spcBef>
            </a:pPr>
            <a:r>
              <a:rPr lang="en-US" sz="4070">
                <a:solidFill>
                  <a:srgbClr val="12308A"/>
                </a:solidFill>
                <a:latin typeface="League Spartan"/>
                <a:ea typeface="League Spartan"/>
                <a:cs typeface="League Spartan"/>
                <a:sym typeface="League Spartan"/>
              </a:rPr>
              <a:t>The Law of Acceleration</a:t>
            </a:r>
          </a:p>
        </p:txBody>
      </p:sp>
      <p:sp>
        <p:nvSpPr>
          <p:cNvPr name="Freeform 8" id="8"/>
          <p:cNvSpPr/>
          <p:nvPr/>
        </p:nvSpPr>
        <p:spPr>
          <a:xfrm flipH="false" flipV="false" rot="-172338">
            <a:off x="8446224" y="5431289"/>
            <a:ext cx="1266618" cy="587394"/>
          </a:xfrm>
          <a:custGeom>
            <a:avLst/>
            <a:gdLst/>
            <a:ahLst/>
            <a:cxnLst/>
            <a:rect r="r" b="b" t="t" l="l"/>
            <a:pathLst>
              <a:path h="587394" w="1266618">
                <a:moveTo>
                  <a:pt x="0" y="0"/>
                </a:moveTo>
                <a:lnTo>
                  <a:pt x="1266618" y="0"/>
                </a:lnTo>
                <a:lnTo>
                  <a:pt x="1266618" y="587394"/>
                </a:lnTo>
                <a:lnTo>
                  <a:pt x="0" y="58739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9" id="9"/>
          <p:cNvSpPr txBox="true"/>
          <p:nvPr/>
        </p:nvSpPr>
        <p:spPr>
          <a:xfrm rot="0">
            <a:off x="784407" y="6792999"/>
            <a:ext cx="7459878" cy="687172"/>
          </a:xfrm>
          <a:prstGeom prst="rect">
            <a:avLst/>
          </a:prstGeom>
        </p:spPr>
        <p:txBody>
          <a:bodyPr anchor="t" rtlCol="false" tIns="0" lIns="0" bIns="0" rIns="0">
            <a:spAutoFit/>
          </a:bodyPr>
          <a:lstStyle/>
          <a:p>
            <a:pPr algn="ctr">
              <a:lnSpc>
                <a:spcPts val="5699"/>
              </a:lnSpc>
              <a:spcBef>
                <a:spcPct val="0"/>
              </a:spcBef>
            </a:pPr>
            <a:r>
              <a:rPr lang="en-US" sz="4070">
                <a:solidFill>
                  <a:srgbClr val="12308A"/>
                </a:solidFill>
                <a:latin typeface="League Spartan"/>
                <a:ea typeface="League Spartan"/>
                <a:cs typeface="League Spartan"/>
                <a:sym typeface="League Spartan"/>
              </a:rPr>
              <a:t>The Law of Action/Reaction</a:t>
            </a:r>
          </a:p>
        </p:txBody>
      </p:sp>
      <p:sp>
        <p:nvSpPr>
          <p:cNvPr name="Freeform 10" id="10"/>
          <p:cNvSpPr/>
          <p:nvPr/>
        </p:nvSpPr>
        <p:spPr>
          <a:xfrm flipH="false" flipV="false" rot="-172338">
            <a:off x="8446224" y="6861411"/>
            <a:ext cx="1266618" cy="587394"/>
          </a:xfrm>
          <a:custGeom>
            <a:avLst/>
            <a:gdLst/>
            <a:ahLst/>
            <a:cxnLst/>
            <a:rect r="r" b="b" t="t" l="l"/>
            <a:pathLst>
              <a:path h="587394" w="1266618">
                <a:moveTo>
                  <a:pt x="0" y="0"/>
                </a:moveTo>
                <a:lnTo>
                  <a:pt x="1266618" y="0"/>
                </a:lnTo>
                <a:lnTo>
                  <a:pt x="1266618" y="587394"/>
                </a:lnTo>
                <a:lnTo>
                  <a:pt x="0" y="58739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1" id="11"/>
          <p:cNvSpPr txBox="true"/>
          <p:nvPr/>
        </p:nvSpPr>
        <p:spPr>
          <a:xfrm rot="0">
            <a:off x="-3864974" y="204989"/>
            <a:ext cx="26017948" cy="758121"/>
          </a:xfrm>
          <a:prstGeom prst="rect">
            <a:avLst/>
          </a:prstGeom>
        </p:spPr>
        <p:txBody>
          <a:bodyPr anchor="t" rtlCol="false" tIns="0" lIns="0" bIns="0" rIns="0">
            <a:spAutoFit/>
          </a:bodyPr>
          <a:lstStyle/>
          <a:p>
            <a:pPr algn="ctr">
              <a:lnSpc>
                <a:spcPts val="6259"/>
              </a:lnSpc>
              <a:spcBef>
                <a:spcPct val="0"/>
              </a:spcBef>
            </a:pPr>
            <a:r>
              <a:rPr lang="en-US" sz="4470">
                <a:solidFill>
                  <a:srgbClr val="E0DEDF"/>
                </a:solidFill>
                <a:latin typeface="League Spartan"/>
                <a:ea typeface="League Spartan"/>
                <a:cs typeface="League Spartan"/>
                <a:sym typeface="League Spartan"/>
              </a:rPr>
              <a:t>2.1 LEVER SYSTEMS</a:t>
            </a:r>
          </a:p>
        </p:txBody>
      </p:sp>
      <p:grpSp>
        <p:nvGrpSpPr>
          <p:cNvPr name="Group 12" id="12"/>
          <p:cNvGrpSpPr/>
          <p:nvPr/>
        </p:nvGrpSpPr>
        <p:grpSpPr>
          <a:xfrm rot="0">
            <a:off x="0" y="-27687"/>
            <a:ext cx="18288000" cy="1569705"/>
            <a:chOff x="0" y="0"/>
            <a:chExt cx="6186311" cy="530986"/>
          </a:xfrm>
        </p:grpSpPr>
        <p:sp>
          <p:nvSpPr>
            <p:cNvPr name="Freeform 13" id="13"/>
            <p:cNvSpPr/>
            <p:nvPr/>
          </p:nvSpPr>
          <p:spPr>
            <a:xfrm flipH="false" flipV="false" rot="0">
              <a:off x="0" y="0"/>
              <a:ext cx="6186311" cy="530986"/>
            </a:xfrm>
            <a:custGeom>
              <a:avLst/>
              <a:gdLst/>
              <a:ahLst/>
              <a:cxnLst/>
              <a:rect r="r" b="b" t="t" l="l"/>
              <a:pathLst>
                <a:path h="530986" w="6186311">
                  <a:moveTo>
                    <a:pt x="0" y="0"/>
                  </a:moveTo>
                  <a:lnTo>
                    <a:pt x="6186311" y="0"/>
                  </a:lnTo>
                  <a:lnTo>
                    <a:pt x="6186311" y="530986"/>
                  </a:lnTo>
                  <a:lnTo>
                    <a:pt x="0" y="530986"/>
                  </a:lnTo>
                  <a:close/>
                </a:path>
              </a:pathLst>
            </a:custGeom>
            <a:solidFill>
              <a:srgbClr val="12308A"/>
            </a:solidFill>
          </p:spPr>
        </p:sp>
      </p:grpSp>
      <p:sp>
        <p:nvSpPr>
          <p:cNvPr name="TextBox 14" id="14"/>
          <p:cNvSpPr txBox="true"/>
          <p:nvPr/>
        </p:nvSpPr>
        <p:spPr>
          <a:xfrm rot="0">
            <a:off x="-3864974" y="140862"/>
            <a:ext cx="26017948" cy="1193800"/>
          </a:xfrm>
          <a:prstGeom prst="rect">
            <a:avLst/>
          </a:prstGeom>
        </p:spPr>
        <p:txBody>
          <a:bodyPr anchor="t" rtlCol="false" tIns="0" lIns="0" bIns="0" rIns="0">
            <a:spAutoFit/>
          </a:bodyPr>
          <a:lstStyle/>
          <a:p>
            <a:pPr algn="ctr">
              <a:lnSpc>
                <a:spcPts val="9799"/>
              </a:lnSpc>
              <a:spcBef>
                <a:spcPct val="0"/>
              </a:spcBef>
            </a:pPr>
            <a:r>
              <a:rPr lang="en-US" sz="6999">
                <a:solidFill>
                  <a:srgbClr val="E0DEDF"/>
                </a:solidFill>
                <a:latin typeface="League Spartan"/>
                <a:ea typeface="League Spartan"/>
                <a:cs typeface="League Spartan"/>
                <a:sym typeface="League Spartan"/>
              </a:rPr>
              <a:t>NEWTON'S THREE LAWS OF MOTION </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E0DEDF"/>
        </a:solidFill>
      </p:bgPr>
    </p:bg>
    <p:spTree>
      <p:nvGrpSpPr>
        <p:cNvPr id="1" name=""/>
        <p:cNvGrpSpPr/>
        <p:nvPr/>
      </p:nvGrpSpPr>
      <p:grpSpPr>
        <a:xfrm>
          <a:off x="0" y="0"/>
          <a:ext cx="0" cy="0"/>
          <a:chOff x="0" y="0"/>
          <a:chExt cx="0" cy="0"/>
        </a:xfrm>
      </p:grpSpPr>
      <p:grpSp>
        <p:nvGrpSpPr>
          <p:cNvPr name="Group 2" id="2"/>
          <p:cNvGrpSpPr/>
          <p:nvPr/>
        </p:nvGrpSpPr>
        <p:grpSpPr>
          <a:xfrm rot="0">
            <a:off x="0" y="-27687"/>
            <a:ext cx="18288000" cy="1569705"/>
            <a:chOff x="0" y="0"/>
            <a:chExt cx="6186311" cy="530986"/>
          </a:xfrm>
        </p:grpSpPr>
        <p:sp>
          <p:nvSpPr>
            <p:cNvPr name="Freeform 3" id="3"/>
            <p:cNvSpPr/>
            <p:nvPr/>
          </p:nvSpPr>
          <p:spPr>
            <a:xfrm flipH="false" flipV="false" rot="0">
              <a:off x="0" y="0"/>
              <a:ext cx="6186311" cy="530986"/>
            </a:xfrm>
            <a:custGeom>
              <a:avLst/>
              <a:gdLst/>
              <a:ahLst/>
              <a:cxnLst/>
              <a:rect r="r" b="b" t="t" l="l"/>
              <a:pathLst>
                <a:path h="530986" w="6186311">
                  <a:moveTo>
                    <a:pt x="0" y="0"/>
                  </a:moveTo>
                  <a:lnTo>
                    <a:pt x="6186311" y="0"/>
                  </a:lnTo>
                  <a:lnTo>
                    <a:pt x="6186311" y="530986"/>
                  </a:lnTo>
                  <a:lnTo>
                    <a:pt x="0" y="530986"/>
                  </a:lnTo>
                  <a:close/>
                </a:path>
              </a:pathLst>
            </a:custGeom>
            <a:solidFill>
              <a:srgbClr val="12308A"/>
            </a:solidFill>
          </p:spPr>
        </p:sp>
      </p:grpSp>
      <p:grpSp>
        <p:nvGrpSpPr>
          <p:cNvPr name="Group 4" id="4"/>
          <p:cNvGrpSpPr/>
          <p:nvPr/>
        </p:nvGrpSpPr>
        <p:grpSpPr>
          <a:xfrm rot="0">
            <a:off x="15210374" y="7752819"/>
            <a:ext cx="5144013" cy="5144013"/>
            <a:chOff x="0" y="0"/>
            <a:chExt cx="6350000" cy="6350000"/>
          </a:xfrm>
        </p:grpSpPr>
        <p:sp>
          <p:nvSpPr>
            <p:cNvPr name="Freeform 5" id="5"/>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9353"/>
            </a:solidFill>
          </p:spPr>
        </p:sp>
      </p:grpSp>
      <p:sp>
        <p:nvSpPr>
          <p:cNvPr name="Freeform 6" id="6"/>
          <p:cNvSpPr/>
          <p:nvPr/>
        </p:nvSpPr>
        <p:spPr>
          <a:xfrm flipH="false" flipV="false" rot="-5400000">
            <a:off x="14240676" y="521853"/>
            <a:ext cx="759234" cy="4745213"/>
          </a:xfrm>
          <a:custGeom>
            <a:avLst/>
            <a:gdLst/>
            <a:ahLst/>
            <a:cxnLst/>
            <a:rect r="r" b="b" t="t" l="l"/>
            <a:pathLst>
              <a:path h="4745213" w="759234">
                <a:moveTo>
                  <a:pt x="0" y="0"/>
                </a:moveTo>
                <a:lnTo>
                  <a:pt x="759234" y="0"/>
                </a:lnTo>
                <a:lnTo>
                  <a:pt x="759234" y="4745213"/>
                </a:lnTo>
                <a:lnTo>
                  <a:pt x="0" y="474521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6318195" y="3112267"/>
            <a:ext cx="11464186" cy="3906100"/>
          </a:xfrm>
          <a:custGeom>
            <a:avLst/>
            <a:gdLst/>
            <a:ahLst/>
            <a:cxnLst/>
            <a:rect r="r" b="b" t="t" l="l"/>
            <a:pathLst>
              <a:path h="3906100" w="11464186">
                <a:moveTo>
                  <a:pt x="0" y="0"/>
                </a:moveTo>
                <a:lnTo>
                  <a:pt x="11464186" y="0"/>
                </a:lnTo>
                <a:lnTo>
                  <a:pt x="11464186" y="3906101"/>
                </a:lnTo>
                <a:lnTo>
                  <a:pt x="0" y="3906101"/>
                </a:lnTo>
                <a:lnTo>
                  <a:pt x="0" y="0"/>
                </a:lnTo>
                <a:close/>
              </a:path>
            </a:pathLst>
          </a:custGeom>
          <a:blipFill>
            <a:blip r:embed="rId4"/>
            <a:stretch>
              <a:fillRect l="-283" t="0" r="-283" b="0"/>
            </a:stretch>
          </a:blipFill>
        </p:spPr>
      </p:sp>
      <p:sp>
        <p:nvSpPr>
          <p:cNvPr name="Freeform 8" id="8"/>
          <p:cNvSpPr/>
          <p:nvPr/>
        </p:nvSpPr>
        <p:spPr>
          <a:xfrm flipH="false" flipV="false" rot="5400000">
            <a:off x="11943029" y="1093303"/>
            <a:ext cx="1610856" cy="10067848"/>
          </a:xfrm>
          <a:custGeom>
            <a:avLst/>
            <a:gdLst/>
            <a:ahLst/>
            <a:cxnLst/>
            <a:rect r="r" b="b" t="t" l="l"/>
            <a:pathLst>
              <a:path h="10067848" w="1610856">
                <a:moveTo>
                  <a:pt x="0" y="0"/>
                </a:moveTo>
                <a:lnTo>
                  <a:pt x="1610855" y="0"/>
                </a:lnTo>
                <a:lnTo>
                  <a:pt x="1610855" y="10067849"/>
                </a:lnTo>
                <a:lnTo>
                  <a:pt x="0" y="1006784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9" id="9"/>
          <p:cNvSpPr txBox="true"/>
          <p:nvPr/>
        </p:nvSpPr>
        <p:spPr>
          <a:xfrm rot="0">
            <a:off x="-3864974" y="233310"/>
            <a:ext cx="26017948" cy="942934"/>
          </a:xfrm>
          <a:prstGeom prst="rect">
            <a:avLst/>
          </a:prstGeom>
        </p:spPr>
        <p:txBody>
          <a:bodyPr anchor="t" rtlCol="false" tIns="0" lIns="0" bIns="0" rIns="0">
            <a:spAutoFit/>
          </a:bodyPr>
          <a:lstStyle/>
          <a:p>
            <a:pPr algn="ctr">
              <a:lnSpc>
                <a:spcPts val="7700"/>
              </a:lnSpc>
              <a:spcBef>
                <a:spcPct val="0"/>
              </a:spcBef>
            </a:pPr>
            <a:r>
              <a:rPr lang="en-US" sz="5500">
                <a:solidFill>
                  <a:srgbClr val="E0DEDF"/>
                </a:solidFill>
                <a:latin typeface="League Spartan"/>
                <a:ea typeface="League Spartan"/>
                <a:cs typeface="League Spartan"/>
                <a:sym typeface="League Spartan"/>
              </a:rPr>
              <a:t>MECHANICAL ADVANTAGE/DISADVANTAGE</a:t>
            </a:r>
          </a:p>
        </p:txBody>
      </p:sp>
      <p:sp>
        <p:nvSpPr>
          <p:cNvPr name="TextBox 10" id="10"/>
          <p:cNvSpPr txBox="true"/>
          <p:nvPr/>
        </p:nvSpPr>
        <p:spPr>
          <a:xfrm rot="0">
            <a:off x="15884319" y="8567720"/>
            <a:ext cx="2217160" cy="1421155"/>
          </a:xfrm>
          <a:prstGeom prst="rect">
            <a:avLst/>
          </a:prstGeom>
        </p:spPr>
        <p:txBody>
          <a:bodyPr anchor="t" rtlCol="false" tIns="0" lIns="0" bIns="0" rIns="0">
            <a:spAutoFit/>
          </a:bodyPr>
          <a:lstStyle/>
          <a:p>
            <a:pPr algn="ctr">
              <a:lnSpc>
                <a:spcPts val="5745"/>
              </a:lnSpc>
            </a:pPr>
            <a:r>
              <a:rPr lang="en-US" sz="4103">
                <a:solidFill>
                  <a:srgbClr val="12308A"/>
                </a:solidFill>
                <a:latin typeface="League Spartan"/>
                <a:ea typeface="League Spartan"/>
                <a:cs typeface="League Spartan"/>
                <a:sym typeface="League Spartan"/>
              </a:rPr>
              <a:t>Booklet </a:t>
            </a:r>
          </a:p>
          <a:p>
            <a:pPr algn="ctr">
              <a:lnSpc>
                <a:spcPts val="5745"/>
              </a:lnSpc>
              <a:spcBef>
                <a:spcPct val="0"/>
              </a:spcBef>
            </a:pPr>
            <a:r>
              <a:rPr lang="en-US" sz="4103">
                <a:solidFill>
                  <a:srgbClr val="12308A"/>
                </a:solidFill>
                <a:latin typeface="League Spartan"/>
                <a:ea typeface="League Spartan"/>
                <a:cs typeface="League Spartan"/>
                <a:sym typeface="League Spartan"/>
              </a:rPr>
              <a:t>Page 15 </a:t>
            </a:r>
          </a:p>
        </p:txBody>
      </p:sp>
      <p:sp>
        <p:nvSpPr>
          <p:cNvPr name="TextBox 11" id="11"/>
          <p:cNvSpPr txBox="true"/>
          <p:nvPr/>
        </p:nvSpPr>
        <p:spPr>
          <a:xfrm rot="0">
            <a:off x="-9599" y="1592305"/>
            <a:ext cx="5732194" cy="5812790"/>
          </a:xfrm>
          <a:prstGeom prst="rect">
            <a:avLst/>
          </a:prstGeom>
        </p:spPr>
        <p:txBody>
          <a:bodyPr anchor="t" rtlCol="false" tIns="0" lIns="0" bIns="0" rIns="0">
            <a:spAutoFit/>
          </a:bodyPr>
          <a:lstStyle/>
          <a:p>
            <a:pPr algn="ctr">
              <a:lnSpc>
                <a:spcPts val="5109"/>
              </a:lnSpc>
            </a:pPr>
            <a:r>
              <a:rPr lang="en-US" sz="3649">
                <a:solidFill>
                  <a:srgbClr val="12308A"/>
                </a:solidFill>
                <a:latin typeface="League Spartan"/>
                <a:ea typeface="League Spartan"/>
                <a:cs typeface="League Spartan"/>
                <a:sym typeface="League Spartan"/>
              </a:rPr>
              <a:t> </a:t>
            </a:r>
          </a:p>
          <a:p>
            <a:pPr algn="ctr">
              <a:lnSpc>
                <a:spcPts val="5109"/>
              </a:lnSpc>
            </a:pPr>
            <a:r>
              <a:rPr lang="en-US" sz="3649">
                <a:solidFill>
                  <a:srgbClr val="12308A"/>
                </a:solidFill>
                <a:latin typeface="League Spartan"/>
                <a:ea typeface="League Spartan"/>
                <a:cs typeface="League Spartan"/>
                <a:sym typeface="League Spartan"/>
              </a:rPr>
              <a:t>A Third Class Lever System will always have a mechanical disadvantage due to the load arm being longer than the effort arm. </a:t>
            </a:r>
          </a:p>
          <a:p>
            <a:pPr algn="ctr">
              <a:lnSpc>
                <a:spcPts val="5109"/>
              </a:lnSpc>
            </a:pPr>
          </a:p>
        </p:txBody>
      </p:sp>
      <p:sp>
        <p:nvSpPr>
          <p:cNvPr name="TextBox 12" id="12"/>
          <p:cNvSpPr txBox="true"/>
          <p:nvPr/>
        </p:nvSpPr>
        <p:spPr>
          <a:xfrm rot="0">
            <a:off x="3367671" y="8081370"/>
            <a:ext cx="10441781" cy="2186940"/>
          </a:xfrm>
          <a:prstGeom prst="rect">
            <a:avLst/>
          </a:prstGeom>
        </p:spPr>
        <p:txBody>
          <a:bodyPr anchor="t" rtlCol="false" tIns="0" lIns="0" bIns="0" rIns="0">
            <a:spAutoFit/>
          </a:bodyPr>
          <a:lstStyle/>
          <a:p>
            <a:pPr algn="ctr">
              <a:lnSpc>
                <a:spcPts val="4409"/>
              </a:lnSpc>
            </a:pPr>
            <a:r>
              <a:rPr lang="en-US" sz="3150">
                <a:solidFill>
                  <a:srgbClr val="12308A"/>
                </a:solidFill>
                <a:latin typeface="League Spartan"/>
                <a:ea typeface="League Spartan"/>
                <a:cs typeface="League Spartan"/>
                <a:sym typeface="League Spartan"/>
              </a:rPr>
              <a:t>Load arm- sits between the load and the fulcrum</a:t>
            </a:r>
            <a:r>
              <a:rPr lang="en-US" sz="3150">
                <a:solidFill>
                  <a:srgbClr val="12308A"/>
                </a:solidFill>
                <a:latin typeface="League Spartan"/>
                <a:ea typeface="League Spartan"/>
                <a:cs typeface="League Spartan"/>
                <a:sym typeface="League Spartan"/>
              </a:rPr>
              <a:t> </a:t>
            </a:r>
          </a:p>
          <a:p>
            <a:pPr algn="ctr">
              <a:lnSpc>
                <a:spcPts val="4409"/>
              </a:lnSpc>
            </a:pPr>
          </a:p>
          <a:p>
            <a:pPr algn="ctr">
              <a:lnSpc>
                <a:spcPts val="4409"/>
              </a:lnSpc>
            </a:pPr>
            <a:r>
              <a:rPr lang="en-US" sz="3150">
                <a:solidFill>
                  <a:srgbClr val="12308A"/>
                </a:solidFill>
                <a:latin typeface="League Spartan"/>
                <a:ea typeface="League Spartan"/>
                <a:cs typeface="League Spartan"/>
                <a:sym typeface="League Spartan"/>
              </a:rPr>
              <a:t>Effort arm- sits between the effort and the fulcrum</a:t>
            </a:r>
          </a:p>
          <a:p>
            <a:pPr algn="ctr">
              <a:lnSpc>
                <a:spcPts val="4409"/>
              </a:lnSpc>
            </a:pPr>
          </a:p>
        </p:txBody>
      </p:sp>
      <p:sp>
        <p:nvSpPr>
          <p:cNvPr name="TextBox 13" id="13"/>
          <p:cNvSpPr txBox="true"/>
          <p:nvPr/>
        </p:nvSpPr>
        <p:spPr>
          <a:xfrm rot="0">
            <a:off x="11687461" y="6307206"/>
            <a:ext cx="2121991" cy="529590"/>
          </a:xfrm>
          <a:prstGeom prst="rect">
            <a:avLst/>
          </a:prstGeom>
        </p:spPr>
        <p:txBody>
          <a:bodyPr anchor="t" rtlCol="false" tIns="0" lIns="0" bIns="0" rIns="0">
            <a:spAutoFit/>
          </a:bodyPr>
          <a:lstStyle/>
          <a:p>
            <a:pPr algn="ctr">
              <a:lnSpc>
                <a:spcPts val="4409"/>
              </a:lnSpc>
            </a:pPr>
            <a:r>
              <a:rPr lang="en-US" sz="3150">
                <a:solidFill>
                  <a:srgbClr val="12308A"/>
                </a:solidFill>
                <a:latin typeface="League Spartan"/>
                <a:ea typeface="League Spartan"/>
                <a:cs typeface="League Spartan"/>
                <a:sym typeface="League Spartan"/>
              </a:rPr>
              <a:t>Load arm </a:t>
            </a:r>
          </a:p>
        </p:txBody>
      </p:sp>
      <p:sp>
        <p:nvSpPr>
          <p:cNvPr name="TextBox 14" id="14"/>
          <p:cNvSpPr txBox="true"/>
          <p:nvPr/>
        </p:nvSpPr>
        <p:spPr>
          <a:xfrm rot="0">
            <a:off x="13500882" y="2221472"/>
            <a:ext cx="2238821" cy="529590"/>
          </a:xfrm>
          <a:prstGeom prst="rect">
            <a:avLst/>
          </a:prstGeom>
        </p:spPr>
        <p:txBody>
          <a:bodyPr anchor="t" rtlCol="false" tIns="0" lIns="0" bIns="0" rIns="0">
            <a:spAutoFit/>
          </a:bodyPr>
          <a:lstStyle/>
          <a:p>
            <a:pPr algn="ctr">
              <a:lnSpc>
                <a:spcPts val="4409"/>
              </a:lnSpc>
            </a:pPr>
            <a:r>
              <a:rPr lang="en-US" sz="3150">
                <a:solidFill>
                  <a:srgbClr val="12308A"/>
                </a:solidFill>
                <a:latin typeface="League Spartan"/>
                <a:ea typeface="League Spartan"/>
                <a:cs typeface="League Spartan"/>
                <a:sym typeface="League Spartan"/>
              </a:rPr>
              <a:t>Effort arm </a:t>
            </a:r>
          </a:p>
        </p:txBody>
      </p:sp>
      <p:sp>
        <p:nvSpPr>
          <p:cNvPr name="Freeform 15" id="15"/>
          <p:cNvSpPr/>
          <p:nvPr/>
        </p:nvSpPr>
        <p:spPr>
          <a:xfrm flipH="false" flipV="false" rot="0">
            <a:off x="11038800" y="3112267"/>
            <a:ext cx="2267843" cy="1318513"/>
          </a:xfrm>
          <a:custGeom>
            <a:avLst/>
            <a:gdLst/>
            <a:ahLst/>
            <a:cxnLst/>
            <a:rect r="r" b="b" t="t" l="l"/>
            <a:pathLst>
              <a:path h="1318513" w="2267843">
                <a:moveTo>
                  <a:pt x="0" y="0"/>
                </a:moveTo>
                <a:lnTo>
                  <a:pt x="2267843" y="0"/>
                </a:lnTo>
                <a:lnTo>
                  <a:pt x="2267843" y="1318514"/>
                </a:lnTo>
                <a:lnTo>
                  <a:pt x="0" y="1318514"/>
                </a:lnTo>
                <a:lnTo>
                  <a:pt x="0" y="0"/>
                </a:lnTo>
                <a:close/>
              </a:path>
            </a:pathLst>
          </a:custGeom>
          <a:blipFill>
            <a:blip r:embed="rId5"/>
            <a:stretch>
              <a:fillRect l="0" t="0" r="0" b="0"/>
            </a:stretch>
          </a:blipFill>
        </p:spPr>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E0DEDF"/>
        </a:solidFill>
      </p:bgPr>
    </p:bg>
    <p:spTree>
      <p:nvGrpSpPr>
        <p:cNvPr id="1" name=""/>
        <p:cNvGrpSpPr/>
        <p:nvPr/>
      </p:nvGrpSpPr>
      <p:grpSpPr>
        <a:xfrm>
          <a:off x="0" y="0"/>
          <a:ext cx="0" cy="0"/>
          <a:chOff x="0" y="0"/>
          <a:chExt cx="0" cy="0"/>
        </a:xfrm>
      </p:grpSpPr>
      <p:grpSp>
        <p:nvGrpSpPr>
          <p:cNvPr name="Group 2" id="2"/>
          <p:cNvGrpSpPr/>
          <p:nvPr/>
        </p:nvGrpSpPr>
        <p:grpSpPr>
          <a:xfrm rot="0">
            <a:off x="0" y="-27687"/>
            <a:ext cx="18288000" cy="1569705"/>
            <a:chOff x="0" y="0"/>
            <a:chExt cx="6186311" cy="530986"/>
          </a:xfrm>
        </p:grpSpPr>
        <p:sp>
          <p:nvSpPr>
            <p:cNvPr name="Freeform 3" id="3"/>
            <p:cNvSpPr/>
            <p:nvPr/>
          </p:nvSpPr>
          <p:spPr>
            <a:xfrm flipH="false" flipV="false" rot="0">
              <a:off x="0" y="0"/>
              <a:ext cx="6186311" cy="530986"/>
            </a:xfrm>
            <a:custGeom>
              <a:avLst/>
              <a:gdLst/>
              <a:ahLst/>
              <a:cxnLst/>
              <a:rect r="r" b="b" t="t" l="l"/>
              <a:pathLst>
                <a:path h="530986" w="6186311">
                  <a:moveTo>
                    <a:pt x="0" y="0"/>
                  </a:moveTo>
                  <a:lnTo>
                    <a:pt x="6186311" y="0"/>
                  </a:lnTo>
                  <a:lnTo>
                    <a:pt x="6186311" y="530986"/>
                  </a:lnTo>
                  <a:lnTo>
                    <a:pt x="0" y="530986"/>
                  </a:lnTo>
                  <a:close/>
                </a:path>
              </a:pathLst>
            </a:custGeom>
            <a:solidFill>
              <a:srgbClr val="12308A"/>
            </a:solidFill>
          </p:spPr>
        </p:sp>
      </p:grpSp>
      <p:grpSp>
        <p:nvGrpSpPr>
          <p:cNvPr name="Group 4" id="4"/>
          <p:cNvGrpSpPr/>
          <p:nvPr/>
        </p:nvGrpSpPr>
        <p:grpSpPr>
          <a:xfrm rot="0">
            <a:off x="15210374" y="7752819"/>
            <a:ext cx="5144013" cy="5144013"/>
            <a:chOff x="0" y="0"/>
            <a:chExt cx="6350000" cy="6350000"/>
          </a:xfrm>
        </p:grpSpPr>
        <p:sp>
          <p:nvSpPr>
            <p:cNvPr name="Freeform 5" id="5"/>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9353"/>
            </a:solidFill>
          </p:spPr>
        </p:sp>
      </p:grpSp>
      <p:sp>
        <p:nvSpPr>
          <p:cNvPr name="Freeform 6" id="6"/>
          <p:cNvSpPr/>
          <p:nvPr/>
        </p:nvSpPr>
        <p:spPr>
          <a:xfrm flipH="false" flipV="false" rot="5400000">
            <a:off x="12224278" y="818253"/>
            <a:ext cx="779618" cy="4872612"/>
          </a:xfrm>
          <a:custGeom>
            <a:avLst/>
            <a:gdLst/>
            <a:ahLst/>
            <a:cxnLst/>
            <a:rect r="r" b="b" t="t" l="l"/>
            <a:pathLst>
              <a:path h="4872612" w="779618">
                <a:moveTo>
                  <a:pt x="0" y="0"/>
                </a:moveTo>
                <a:lnTo>
                  <a:pt x="779618" y="0"/>
                </a:lnTo>
                <a:lnTo>
                  <a:pt x="779618" y="4872612"/>
                </a:lnTo>
                <a:lnTo>
                  <a:pt x="0" y="487261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5400000">
            <a:off x="8127672" y="3507668"/>
            <a:ext cx="437243" cy="2732768"/>
          </a:xfrm>
          <a:custGeom>
            <a:avLst/>
            <a:gdLst/>
            <a:ahLst/>
            <a:cxnLst/>
            <a:rect r="r" b="b" t="t" l="l"/>
            <a:pathLst>
              <a:path h="2732768" w="437243">
                <a:moveTo>
                  <a:pt x="0" y="0"/>
                </a:moveTo>
                <a:lnTo>
                  <a:pt x="437243" y="0"/>
                </a:lnTo>
                <a:lnTo>
                  <a:pt x="437243" y="2732768"/>
                </a:lnTo>
                <a:lnTo>
                  <a:pt x="0" y="273276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7000946" y="2561926"/>
            <a:ext cx="9788692" cy="3167769"/>
          </a:xfrm>
          <a:custGeom>
            <a:avLst/>
            <a:gdLst/>
            <a:ahLst/>
            <a:cxnLst/>
            <a:rect r="r" b="b" t="t" l="l"/>
            <a:pathLst>
              <a:path h="3167769" w="9788692">
                <a:moveTo>
                  <a:pt x="0" y="0"/>
                </a:moveTo>
                <a:lnTo>
                  <a:pt x="9788692" y="0"/>
                </a:lnTo>
                <a:lnTo>
                  <a:pt x="9788692" y="3167769"/>
                </a:lnTo>
                <a:lnTo>
                  <a:pt x="0" y="3167769"/>
                </a:lnTo>
                <a:lnTo>
                  <a:pt x="0" y="0"/>
                </a:lnTo>
                <a:close/>
              </a:path>
            </a:pathLst>
          </a:custGeom>
          <a:blipFill>
            <a:blip r:embed="rId4"/>
            <a:stretch>
              <a:fillRect l="0" t="0" r="0" b="0"/>
            </a:stretch>
          </a:blipFill>
        </p:spPr>
      </p:sp>
      <p:sp>
        <p:nvSpPr>
          <p:cNvPr name="TextBox 9" id="9"/>
          <p:cNvSpPr txBox="true"/>
          <p:nvPr/>
        </p:nvSpPr>
        <p:spPr>
          <a:xfrm rot="0">
            <a:off x="-3864974" y="233310"/>
            <a:ext cx="26017948" cy="942934"/>
          </a:xfrm>
          <a:prstGeom prst="rect">
            <a:avLst/>
          </a:prstGeom>
        </p:spPr>
        <p:txBody>
          <a:bodyPr anchor="t" rtlCol="false" tIns="0" lIns="0" bIns="0" rIns="0">
            <a:spAutoFit/>
          </a:bodyPr>
          <a:lstStyle/>
          <a:p>
            <a:pPr algn="ctr">
              <a:lnSpc>
                <a:spcPts val="7700"/>
              </a:lnSpc>
              <a:spcBef>
                <a:spcPct val="0"/>
              </a:spcBef>
            </a:pPr>
            <a:r>
              <a:rPr lang="en-US" sz="5500">
                <a:solidFill>
                  <a:srgbClr val="E0DEDF"/>
                </a:solidFill>
                <a:latin typeface="League Spartan"/>
                <a:ea typeface="League Spartan"/>
                <a:cs typeface="League Spartan"/>
                <a:sym typeface="League Spartan"/>
              </a:rPr>
              <a:t>MECHANICAL ADVANTAGE/DISADVANTAGE</a:t>
            </a:r>
          </a:p>
        </p:txBody>
      </p:sp>
      <p:sp>
        <p:nvSpPr>
          <p:cNvPr name="TextBox 10" id="10"/>
          <p:cNvSpPr txBox="true"/>
          <p:nvPr/>
        </p:nvSpPr>
        <p:spPr>
          <a:xfrm rot="0">
            <a:off x="15871743" y="8567720"/>
            <a:ext cx="2242314" cy="1421155"/>
          </a:xfrm>
          <a:prstGeom prst="rect">
            <a:avLst/>
          </a:prstGeom>
        </p:spPr>
        <p:txBody>
          <a:bodyPr anchor="t" rtlCol="false" tIns="0" lIns="0" bIns="0" rIns="0">
            <a:spAutoFit/>
          </a:bodyPr>
          <a:lstStyle/>
          <a:p>
            <a:pPr algn="ctr">
              <a:lnSpc>
                <a:spcPts val="5745"/>
              </a:lnSpc>
            </a:pPr>
            <a:r>
              <a:rPr lang="en-US" sz="4103">
                <a:solidFill>
                  <a:srgbClr val="12308A"/>
                </a:solidFill>
                <a:latin typeface="League Spartan"/>
                <a:ea typeface="League Spartan"/>
                <a:cs typeface="League Spartan"/>
                <a:sym typeface="League Spartan"/>
              </a:rPr>
              <a:t>Booklet </a:t>
            </a:r>
          </a:p>
          <a:p>
            <a:pPr algn="ctr">
              <a:lnSpc>
                <a:spcPts val="5745"/>
              </a:lnSpc>
              <a:spcBef>
                <a:spcPct val="0"/>
              </a:spcBef>
            </a:pPr>
            <a:r>
              <a:rPr lang="en-US" sz="4103">
                <a:solidFill>
                  <a:srgbClr val="12308A"/>
                </a:solidFill>
                <a:latin typeface="League Spartan"/>
                <a:ea typeface="League Spartan"/>
                <a:cs typeface="League Spartan"/>
                <a:sym typeface="League Spartan"/>
              </a:rPr>
              <a:t>Page 16 </a:t>
            </a:r>
          </a:p>
        </p:txBody>
      </p:sp>
      <p:sp>
        <p:nvSpPr>
          <p:cNvPr name="TextBox 11" id="11"/>
          <p:cNvSpPr txBox="true"/>
          <p:nvPr/>
        </p:nvSpPr>
        <p:spPr>
          <a:xfrm rot="0">
            <a:off x="228540" y="1738630"/>
            <a:ext cx="5732194" cy="6460490"/>
          </a:xfrm>
          <a:prstGeom prst="rect">
            <a:avLst/>
          </a:prstGeom>
        </p:spPr>
        <p:txBody>
          <a:bodyPr anchor="t" rtlCol="false" tIns="0" lIns="0" bIns="0" rIns="0">
            <a:spAutoFit/>
          </a:bodyPr>
          <a:lstStyle/>
          <a:p>
            <a:pPr algn="ctr">
              <a:lnSpc>
                <a:spcPts val="5109"/>
              </a:lnSpc>
            </a:pPr>
            <a:r>
              <a:rPr lang="en-US" sz="3649">
                <a:solidFill>
                  <a:srgbClr val="12308A"/>
                </a:solidFill>
                <a:latin typeface="League Spartan"/>
                <a:ea typeface="League Spartan"/>
                <a:cs typeface="League Spartan"/>
                <a:sym typeface="League Spartan"/>
              </a:rPr>
              <a:t> </a:t>
            </a:r>
          </a:p>
          <a:p>
            <a:pPr algn="ctr">
              <a:lnSpc>
                <a:spcPts val="5109"/>
              </a:lnSpc>
            </a:pPr>
            <a:r>
              <a:rPr lang="en-US" sz="3649">
                <a:solidFill>
                  <a:srgbClr val="12308A"/>
                </a:solidFill>
                <a:latin typeface="League Spartan"/>
                <a:ea typeface="League Spartan"/>
                <a:cs typeface="League Spartan"/>
                <a:sym typeface="League Spartan"/>
              </a:rPr>
              <a:t>A First Class Lever System may have a mechanical advantage or a mechanical disadvantage depending on the length of the effort arm in relation to the resistance arm. </a:t>
            </a:r>
          </a:p>
        </p:txBody>
      </p:sp>
      <p:sp>
        <p:nvSpPr>
          <p:cNvPr name="TextBox 12" id="12"/>
          <p:cNvSpPr txBox="true"/>
          <p:nvPr/>
        </p:nvSpPr>
        <p:spPr>
          <a:xfrm rot="0">
            <a:off x="7023139" y="5035523"/>
            <a:ext cx="2178962" cy="542274"/>
          </a:xfrm>
          <a:prstGeom prst="rect">
            <a:avLst/>
          </a:prstGeom>
        </p:spPr>
        <p:txBody>
          <a:bodyPr anchor="t" rtlCol="false" tIns="0" lIns="0" bIns="0" rIns="0">
            <a:spAutoFit/>
          </a:bodyPr>
          <a:lstStyle/>
          <a:p>
            <a:pPr algn="ctr">
              <a:lnSpc>
                <a:spcPts val="4528"/>
              </a:lnSpc>
            </a:pPr>
            <a:r>
              <a:rPr lang="en-US" sz="3234">
                <a:solidFill>
                  <a:srgbClr val="12308A"/>
                </a:solidFill>
                <a:latin typeface="League Spartan"/>
                <a:ea typeface="League Spartan"/>
                <a:cs typeface="League Spartan"/>
                <a:sym typeface="League Spartan"/>
              </a:rPr>
              <a:t>Load arm </a:t>
            </a:r>
          </a:p>
        </p:txBody>
      </p:sp>
      <p:sp>
        <p:nvSpPr>
          <p:cNvPr name="TextBox 13" id="13"/>
          <p:cNvSpPr txBox="true"/>
          <p:nvPr/>
        </p:nvSpPr>
        <p:spPr>
          <a:xfrm rot="0">
            <a:off x="11895292" y="2565038"/>
            <a:ext cx="2298929" cy="542274"/>
          </a:xfrm>
          <a:prstGeom prst="rect">
            <a:avLst/>
          </a:prstGeom>
        </p:spPr>
        <p:txBody>
          <a:bodyPr anchor="t" rtlCol="false" tIns="0" lIns="0" bIns="0" rIns="0">
            <a:spAutoFit/>
          </a:bodyPr>
          <a:lstStyle/>
          <a:p>
            <a:pPr algn="ctr">
              <a:lnSpc>
                <a:spcPts val="4528"/>
              </a:lnSpc>
            </a:pPr>
            <a:r>
              <a:rPr lang="en-US" sz="3234">
                <a:solidFill>
                  <a:srgbClr val="12308A"/>
                </a:solidFill>
                <a:latin typeface="League Spartan"/>
                <a:ea typeface="League Spartan"/>
                <a:cs typeface="League Spartan"/>
                <a:sym typeface="League Spartan"/>
              </a:rPr>
              <a:t>Effort arm </a:t>
            </a:r>
          </a:p>
        </p:txBody>
      </p:sp>
      <p:sp>
        <p:nvSpPr>
          <p:cNvPr name="TextBox 14" id="14"/>
          <p:cNvSpPr txBox="true"/>
          <p:nvPr/>
        </p:nvSpPr>
        <p:spPr>
          <a:xfrm rot="0">
            <a:off x="589682" y="9201150"/>
            <a:ext cx="14249702" cy="529590"/>
          </a:xfrm>
          <a:prstGeom prst="rect">
            <a:avLst/>
          </a:prstGeom>
        </p:spPr>
        <p:txBody>
          <a:bodyPr anchor="t" rtlCol="false" tIns="0" lIns="0" bIns="0" rIns="0">
            <a:spAutoFit/>
          </a:bodyPr>
          <a:lstStyle/>
          <a:p>
            <a:pPr algn="ctr">
              <a:lnSpc>
                <a:spcPts val="4409"/>
              </a:lnSpc>
            </a:pPr>
            <a:r>
              <a:rPr lang="en-US" sz="3150">
                <a:solidFill>
                  <a:srgbClr val="FF1616"/>
                </a:solidFill>
                <a:latin typeface="League Spartan"/>
                <a:ea typeface="League Spartan"/>
                <a:cs typeface="League Spartan"/>
                <a:sym typeface="League Spartan"/>
              </a:rPr>
              <a:t>Remember: Mechanical Advantage = Effort Arm ÷ Resistance Arm</a:t>
            </a:r>
          </a:p>
        </p:txBody>
      </p:sp>
      <p:sp>
        <p:nvSpPr>
          <p:cNvPr name="TextBox 15" id="15"/>
          <p:cNvSpPr txBox="true"/>
          <p:nvPr/>
        </p:nvSpPr>
        <p:spPr>
          <a:xfrm rot="0">
            <a:off x="7406829" y="6411562"/>
            <a:ext cx="8976925" cy="1661991"/>
          </a:xfrm>
          <a:prstGeom prst="rect">
            <a:avLst/>
          </a:prstGeom>
        </p:spPr>
        <p:txBody>
          <a:bodyPr anchor="t" rtlCol="false" tIns="0" lIns="0" bIns="0" rIns="0">
            <a:spAutoFit/>
          </a:bodyPr>
          <a:lstStyle/>
          <a:p>
            <a:pPr algn="ctr">
              <a:lnSpc>
                <a:spcPts val="4469"/>
              </a:lnSpc>
              <a:spcBef>
                <a:spcPct val="0"/>
              </a:spcBef>
            </a:pPr>
            <a:r>
              <a:rPr lang="en-US" sz="3192">
                <a:solidFill>
                  <a:srgbClr val="12308A"/>
                </a:solidFill>
                <a:latin typeface="League Spartan"/>
                <a:ea typeface="League Spartan"/>
                <a:cs typeface="League Spartan"/>
                <a:sym typeface="League Spartan"/>
              </a:rPr>
              <a:t>In this </a:t>
            </a:r>
            <a:r>
              <a:rPr lang="en-US" b="true" sz="3192">
                <a:solidFill>
                  <a:srgbClr val="12308A"/>
                </a:solidFill>
                <a:latin typeface="League Spartan"/>
                <a:ea typeface="League Spartan"/>
                <a:cs typeface="League Spartan"/>
                <a:sym typeface="League Spartan"/>
              </a:rPr>
              <a:t>example the effort arm is longer than the load arm, producing a mechanical advantage. </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E0DEDF"/>
        </a:solidFill>
      </p:bgPr>
    </p:bg>
    <p:spTree>
      <p:nvGrpSpPr>
        <p:cNvPr id="1" name=""/>
        <p:cNvGrpSpPr/>
        <p:nvPr/>
      </p:nvGrpSpPr>
      <p:grpSpPr>
        <a:xfrm>
          <a:off x="0" y="0"/>
          <a:ext cx="0" cy="0"/>
          <a:chOff x="0" y="0"/>
          <a:chExt cx="0" cy="0"/>
        </a:xfrm>
      </p:grpSpPr>
      <p:grpSp>
        <p:nvGrpSpPr>
          <p:cNvPr name="Group 2" id="2"/>
          <p:cNvGrpSpPr/>
          <p:nvPr/>
        </p:nvGrpSpPr>
        <p:grpSpPr>
          <a:xfrm rot="0">
            <a:off x="0" y="-27687"/>
            <a:ext cx="18288000" cy="1569705"/>
            <a:chOff x="0" y="0"/>
            <a:chExt cx="6186311" cy="530986"/>
          </a:xfrm>
        </p:grpSpPr>
        <p:sp>
          <p:nvSpPr>
            <p:cNvPr name="Freeform 3" id="3"/>
            <p:cNvSpPr/>
            <p:nvPr/>
          </p:nvSpPr>
          <p:spPr>
            <a:xfrm flipH="false" flipV="false" rot="0">
              <a:off x="0" y="0"/>
              <a:ext cx="6186311" cy="530986"/>
            </a:xfrm>
            <a:custGeom>
              <a:avLst/>
              <a:gdLst/>
              <a:ahLst/>
              <a:cxnLst/>
              <a:rect r="r" b="b" t="t" l="l"/>
              <a:pathLst>
                <a:path h="530986" w="6186311">
                  <a:moveTo>
                    <a:pt x="0" y="0"/>
                  </a:moveTo>
                  <a:lnTo>
                    <a:pt x="6186311" y="0"/>
                  </a:lnTo>
                  <a:lnTo>
                    <a:pt x="6186311" y="530986"/>
                  </a:lnTo>
                  <a:lnTo>
                    <a:pt x="0" y="530986"/>
                  </a:lnTo>
                  <a:close/>
                </a:path>
              </a:pathLst>
            </a:custGeom>
            <a:solidFill>
              <a:srgbClr val="12308A"/>
            </a:solidFill>
          </p:spPr>
        </p:sp>
      </p:grpSp>
      <p:grpSp>
        <p:nvGrpSpPr>
          <p:cNvPr name="Group 4" id="4"/>
          <p:cNvGrpSpPr/>
          <p:nvPr/>
        </p:nvGrpSpPr>
        <p:grpSpPr>
          <a:xfrm rot="0">
            <a:off x="15210374" y="7752819"/>
            <a:ext cx="5144013" cy="5144013"/>
            <a:chOff x="0" y="0"/>
            <a:chExt cx="6350000" cy="6350000"/>
          </a:xfrm>
        </p:grpSpPr>
        <p:sp>
          <p:nvSpPr>
            <p:cNvPr name="Freeform 5" id="5"/>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9353"/>
            </a:solidFill>
          </p:spPr>
        </p:sp>
      </p:grpSp>
      <p:sp>
        <p:nvSpPr>
          <p:cNvPr name="Freeform 6" id="6"/>
          <p:cNvSpPr/>
          <p:nvPr/>
        </p:nvSpPr>
        <p:spPr>
          <a:xfrm flipH="false" flipV="false" rot="5400000">
            <a:off x="15359459" y="4085570"/>
            <a:ext cx="344993" cy="2156206"/>
          </a:xfrm>
          <a:custGeom>
            <a:avLst/>
            <a:gdLst/>
            <a:ahLst/>
            <a:cxnLst/>
            <a:rect r="r" b="b" t="t" l="l"/>
            <a:pathLst>
              <a:path h="2156206" w="344993">
                <a:moveTo>
                  <a:pt x="0" y="0"/>
                </a:moveTo>
                <a:lnTo>
                  <a:pt x="344993" y="0"/>
                </a:lnTo>
                <a:lnTo>
                  <a:pt x="344993" y="2156206"/>
                </a:lnTo>
                <a:lnTo>
                  <a:pt x="0" y="2156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6979910" y="2680747"/>
            <a:ext cx="10279390" cy="3560459"/>
          </a:xfrm>
          <a:custGeom>
            <a:avLst/>
            <a:gdLst/>
            <a:ahLst/>
            <a:cxnLst/>
            <a:rect r="r" b="b" t="t" l="l"/>
            <a:pathLst>
              <a:path h="3560459" w="10279390">
                <a:moveTo>
                  <a:pt x="0" y="0"/>
                </a:moveTo>
                <a:lnTo>
                  <a:pt x="10279390" y="0"/>
                </a:lnTo>
                <a:lnTo>
                  <a:pt x="10279390" y="3560460"/>
                </a:lnTo>
                <a:lnTo>
                  <a:pt x="0" y="3560460"/>
                </a:lnTo>
                <a:lnTo>
                  <a:pt x="0" y="0"/>
                </a:lnTo>
                <a:close/>
              </a:path>
            </a:pathLst>
          </a:custGeom>
          <a:blipFill>
            <a:blip r:embed="rId4"/>
            <a:stretch>
              <a:fillRect l="0" t="0" r="0" b="0"/>
            </a:stretch>
          </a:blipFill>
        </p:spPr>
      </p:sp>
      <p:sp>
        <p:nvSpPr>
          <p:cNvPr name="Freeform 8" id="8"/>
          <p:cNvSpPr/>
          <p:nvPr/>
        </p:nvSpPr>
        <p:spPr>
          <a:xfrm flipH="false" flipV="false" rot="-5400000">
            <a:off x="10762417" y="861608"/>
            <a:ext cx="898886" cy="5618035"/>
          </a:xfrm>
          <a:custGeom>
            <a:avLst/>
            <a:gdLst/>
            <a:ahLst/>
            <a:cxnLst/>
            <a:rect r="r" b="b" t="t" l="l"/>
            <a:pathLst>
              <a:path h="5618035" w="898886">
                <a:moveTo>
                  <a:pt x="0" y="0"/>
                </a:moveTo>
                <a:lnTo>
                  <a:pt x="898885" y="0"/>
                </a:lnTo>
                <a:lnTo>
                  <a:pt x="898885" y="5618035"/>
                </a:lnTo>
                <a:lnTo>
                  <a:pt x="0" y="561803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9" id="9"/>
          <p:cNvSpPr txBox="true"/>
          <p:nvPr/>
        </p:nvSpPr>
        <p:spPr>
          <a:xfrm rot="0">
            <a:off x="-3864974" y="233310"/>
            <a:ext cx="26017948" cy="942934"/>
          </a:xfrm>
          <a:prstGeom prst="rect">
            <a:avLst/>
          </a:prstGeom>
        </p:spPr>
        <p:txBody>
          <a:bodyPr anchor="t" rtlCol="false" tIns="0" lIns="0" bIns="0" rIns="0">
            <a:spAutoFit/>
          </a:bodyPr>
          <a:lstStyle/>
          <a:p>
            <a:pPr algn="ctr">
              <a:lnSpc>
                <a:spcPts val="7700"/>
              </a:lnSpc>
              <a:spcBef>
                <a:spcPct val="0"/>
              </a:spcBef>
            </a:pPr>
            <a:r>
              <a:rPr lang="en-US" sz="5500">
                <a:solidFill>
                  <a:srgbClr val="E0DEDF"/>
                </a:solidFill>
                <a:latin typeface="League Spartan"/>
                <a:ea typeface="League Spartan"/>
                <a:cs typeface="League Spartan"/>
                <a:sym typeface="League Spartan"/>
              </a:rPr>
              <a:t>MECHANICAL ADVANTAGE/DISADVANTAGE</a:t>
            </a:r>
          </a:p>
        </p:txBody>
      </p:sp>
      <p:sp>
        <p:nvSpPr>
          <p:cNvPr name="TextBox 10" id="10"/>
          <p:cNvSpPr txBox="true"/>
          <p:nvPr/>
        </p:nvSpPr>
        <p:spPr>
          <a:xfrm rot="0">
            <a:off x="15871743" y="8567720"/>
            <a:ext cx="2242314" cy="1421155"/>
          </a:xfrm>
          <a:prstGeom prst="rect">
            <a:avLst/>
          </a:prstGeom>
        </p:spPr>
        <p:txBody>
          <a:bodyPr anchor="t" rtlCol="false" tIns="0" lIns="0" bIns="0" rIns="0">
            <a:spAutoFit/>
          </a:bodyPr>
          <a:lstStyle/>
          <a:p>
            <a:pPr algn="ctr">
              <a:lnSpc>
                <a:spcPts val="5745"/>
              </a:lnSpc>
            </a:pPr>
            <a:r>
              <a:rPr lang="en-US" sz="4103">
                <a:solidFill>
                  <a:srgbClr val="12308A"/>
                </a:solidFill>
                <a:latin typeface="League Spartan"/>
                <a:ea typeface="League Spartan"/>
                <a:cs typeface="League Spartan"/>
                <a:sym typeface="League Spartan"/>
              </a:rPr>
              <a:t>Booklet </a:t>
            </a:r>
          </a:p>
          <a:p>
            <a:pPr algn="ctr">
              <a:lnSpc>
                <a:spcPts val="5745"/>
              </a:lnSpc>
              <a:spcBef>
                <a:spcPct val="0"/>
              </a:spcBef>
            </a:pPr>
            <a:r>
              <a:rPr lang="en-US" sz="4103">
                <a:solidFill>
                  <a:srgbClr val="12308A"/>
                </a:solidFill>
                <a:latin typeface="League Spartan"/>
                <a:ea typeface="League Spartan"/>
                <a:cs typeface="League Spartan"/>
                <a:sym typeface="League Spartan"/>
              </a:rPr>
              <a:t>Page 16 </a:t>
            </a:r>
          </a:p>
        </p:txBody>
      </p:sp>
      <p:sp>
        <p:nvSpPr>
          <p:cNvPr name="TextBox 11" id="11"/>
          <p:cNvSpPr txBox="true"/>
          <p:nvPr/>
        </p:nvSpPr>
        <p:spPr>
          <a:xfrm rot="0">
            <a:off x="0" y="1757680"/>
            <a:ext cx="5933439" cy="5995139"/>
          </a:xfrm>
          <a:prstGeom prst="rect">
            <a:avLst/>
          </a:prstGeom>
        </p:spPr>
        <p:txBody>
          <a:bodyPr anchor="t" rtlCol="false" tIns="0" lIns="0" bIns="0" rIns="0">
            <a:spAutoFit/>
          </a:bodyPr>
          <a:lstStyle/>
          <a:p>
            <a:pPr algn="ctr">
              <a:lnSpc>
                <a:spcPts val="5289"/>
              </a:lnSpc>
            </a:pPr>
            <a:r>
              <a:rPr lang="en-US" sz="3778">
                <a:solidFill>
                  <a:srgbClr val="12308A"/>
                </a:solidFill>
                <a:latin typeface="League Spartan"/>
                <a:ea typeface="League Spartan"/>
                <a:cs typeface="League Spartan"/>
                <a:sym typeface="League Spartan"/>
              </a:rPr>
              <a:t> </a:t>
            </a:r>
          </a:p>
          <a:p>
            <a:pPr algn="ctr">
              <a:lnSpc>
                <a:spcPts val="5289"/>
              </a:lnSpc>
            </a:pPr>
            <a:r>
              <a:rPr lang="en-US" sz="3778">
                <a:solidFill>
                  <a:srgbClr val="12308A"/>
                </a:solidFill>
                <a:latin typeface="League Spartan"/>
                <a:ea typeface="League Spartan"/>
                <a:cs typeface="League Spartan"/>
                <a:sym typeface="League Spartan"/>
              </a:rPr>
              <a:t>However, in this First Class Lever example the load arm is longer than the effort arm, producing a mechanical disadvantage. </a:t>
            </a:r>
          </a:p>
          <a:p>
            <a:pPr algn="ctr">
              <a:lnSpc>
                <a:spcPts val="5289"/>
              </a:lnSpc>
            </a:pPr>
          </a:p>
        </p:txBody>
      </p:sp>
      <p:sp>
        <p:nvSpPr>
          <p:cNvPr name="TextBox 12" id="12"/>
          <p:cNvSpPr txBox="true"/>
          <p:nvPr/>
        </p:nvSpPr>
        <p:spPr>
          <a:xfrm rot="0">
            <a:off x="9687220" y="2921471"/>
            <a:ext cx="2178962" cy="542274"/>
          </a:xfrm>
          <a:prstGeom prst="rect">
            <a:avLst/>
          </a:prstGeom>
        </p:spPr>
        <p:txBody>
          <a:bodyPr anchor="t" rtlCol="false" tIns="0" lIns="0" bIns="0" rIns="0">
            <a:spAutoFit/>
          </a:bodyPr>
          <a:lstStyle/>
          <a:p>
            <a:pPr algn="ctr">
              <a:lnSpc>
                <a:spcPts val="4528"/>
              </a:lnSpc>
            </a:pPr>
            <a:r>
              <a:rPr lang="en-US" sz="3234">
                <a:solidFill>
                  <a:srgbClr val="12308A"/>
                </a:solidFill>
                <a:latin typeface="League Spartan"/>
                <a:ea typeface="League Spartan"/>
                <a:cs typeface="League Spartan"/>
                <a:sym typeface="League Spartan"/>
              </a:rPr>
              <a:t>Load arm </a:t>
            </a:r>
          </a:p>
        </p:txBody>
      </p:sp>
      <p:sp>
        <p:nvSpPr>
          <p:cNvPr name="TextBox 13" id="13"/>
          <p:cNvSpPr txBox="true"/>
          <p:nvPr/>
        </p:nvSpPr>
        <p:spPr>
          <a:xfrm rot="0">
            <a:off x="14693970" y="5279020"/>
            <a:ext cx="2298929" cy="542274"/>
          </a:xfrm>
          <a:prstGeom prst="rect">
            <a:avLst/>
          </a:prstGeom>
        </p:spPr>
        <p:txBody>
          <a:bodyPr anchor="t" rtlCol="false" tIns="0" lIns="0" bIns="0" rIns="0">
            <a:spAutoFit/>
          </a:bodyPr>
          <a:lstStyle/>
          <a:p>
            <a:pPr algn="ctr">
              <a:lnSpc>
                <a:spcPts val="4528"/>
              </a:lnSpc>
            </a:pPr>
            <a:r>
              <a:rPr lang="en-US" sz="3234">
                <a:solidFill>
                  <a:srgbClr val="12308A"/>
                </a:solidFill>
                <a:latin typeface="League Spartan"/>
                <a:ea typeface="League Spartan"/>
                <a:cs typeface="League Spartan"/>
                <a:sym typeface="League Spartan"/>
              </a:rPr>
              <a:t>Effort arm </a:t>
            </a:r>
          </a:p>
        </p:txBody>
      </p:sp>
      <p:sp>
        <p:nvSpPr>
          <p:cNvPr name="TextBox 14" id="14"/>
          <p:cNvSpPr txBox="true"/>
          <p:nvPr/>
        </p:nvSpPr>
        <p:spPr>
          <a:xfrm rot="0">
            <a:off x="647409" y="9459285"/>
            <a:ext cx="14249702" cy="529590"/>
          </a:xfrm>
          <a:prstGeom prst="rect">
            <a:avLst/>
          </a:prstGeom>
        </p:spPr>
        <p:txBody>
          <a:bodyPr anchor="t" rtlCol="false" tIns="0" lIns="0" bIns="0" rIns="0">
            <a:spAutoFit/>
          </a:bodyPr>
          <a:lstStyle/>
          <a:p>
            <a:pPr algn="ctr">
              <a:lnSpc>
                <a:spcPts val="4409"/>
              </a:lnSpc>
            </a:pPr>
            <a:r>
              <a:rPr lang="en-US" sz="3150">
                <a:solidFill>
                  <a:srgbClr val="FF1616"/>
                </a:solidFill>
                <a:latin typeface="League Spartan"/>
                <a:ea typeface="League Spartan"/>
                <a:cs typeface="League Spartan"/>
                <a:sym typeface="League Spartan"/>
              </a:rPr>
              <a:t>Remember: Mechanical Advantage = Effort Arm ÷ Resistance Arm</a:t>
            </a:r>
          </a:p>
        </p:txBody>
      </p:sp>
      <p:sp>
        <p:nvSpPr>
          <p:cNvPr name="TextBox 15" id="15"/>
          <p:cNvSpPr txBox="true"/>
          <p:nvPr/>
        </p:nvSpPr>
        <p:spPr>
          <a:xfrm rot="0">
            <a:off x="5555811" y="6630774"/>
            <a:ext cx="10441781" cy="2186940"/>
          </a:xfrm>
          <a:prstGeom prst="rect">
            <a:avLst/>
          </a:prstGeom>
        </p:spPr>
        <p:txBody>
          <a:bodyPr anchor="t" rtlCol="false" tIns="0" lIns="0" bIns="0" rIns="0">
            <a:spAutoFit/>
          </a:bodyPr>
          <a:lstStyle/>
          <a:p>
            <a:pPr algn="ctr">
              <a:lnSpc>
                <a:spcPts val="4409"/>
              </a:lnSpc>
            </a:pPr>
            <a:r>
              <a:rPr lang="en-US" sz="3150">
                <a:solidFill>
                  <a:srgbClr val="12308A"/>
                </a:solidFill>
                <a:latin typeface="League Spartan"/>
                <a:ea typeface="League Spartan"/>
                <a:cs typeface="League Spartan"/>
                <a:sym typeface="League Spartan"/>
              </a:rPr>
              <a:t>Load arm- sits between the load and the fulcrum</a:t>
            </a:r>
            <a:r>
              <a:rPr lang="en-US" sz="3150">
                <a:solidFill>
                  <a:srgbClr val="12308A"/>
                </a:solidFill>
                <a:latin typeface="League Spartan"/>
                <a:ea typeface="League Spartan"/>
                <a:cs typeface="League Spartan"/>
                <a:sym typeface="League Spartan"/>
              </a:rPr>
              <a:t> </a:t>
            </a:r>
          </a:p>
          <a:p>
            <a:pPr algn="ctr">
              <a:lnSpc>
                <a:spcPts val="4409"/>
              </a:lnSpc>
            </a:pPr>
          </a:p>
          <a:p>
            <a:pPr algn="ctr">
              <a:lnSpc>
                <a:spcPts val="4409"/>
              </a:lnSpc>
            </a:pPr>
            <a:r>
              <a:rPr lang="en-US" sz="3150">
                <a:solidFill>
                  <a:srgbClr val="12308A"/>
                </a:solidFill>
                <a:latin typeface="League Spartan"/>
                <a:ea typeface="League Spartan"/>
                <a:cs typeface="League Spartan"/>
                <a:sym typeface="League Spartan"/>
              </a:rPr>
              <a:t>Effort arm- sits between the effort and the fulcrum</a:t>
            </a:r>
          </a:p>
          <a:p>
            <a:pPr algn="ctr">
              <a:lnSpc>
                <a:spcPts val="4409"/>
              </a:lnSpc>
            </a:pPr>
          </a:p>
        </p:txBody>
      </p:sp>
    </p:spTree>
  </p:cSld>
  <p:clrMapOvr>
    <a:masterClrMapping/>
  </p:clrMapOvr>
</p:sld>
</file>

<file path=ppt/slides/slide33.xml><?xml version="1.0" encoding="utf-8"?>
<p:sld xmlns:p="http://schemas.openxmlformats.org/presentationml/2006/main" xmlns:a="http://schemas.openxmlformats.org/drawingml/2006/main">
  <p:cSld>
    <p:bg>
      <p:bgPr>
        <a:solidFill>
          <a:srgbClr val="E0DEDF"/>
        </a:solidFill>
      </p:bgPr>
    </p:bg>
    <p:spTree>
      <p:nvGrpSpPr>
        <p:cNvPr id="1" name=""/>
        <p:cNvGrpSpPr/>
        <p:nvPr/>
      </p:nvGrpSpPr>
      <p:grpSpPr>
        <a:xfrm>
          <a:off x="0" y="0"/>
          <a:ext cx="0" cy="0"/>
          <a:chOff x="0" y="0"/>
          <a:chExt cx="0" cy="0"/>
        </a:xfrm>
      </p:grpSpPr>
      <p:grpSp>
        <p:nvGrpSpPr>
          <p:cNvPr name="Group 2" id="2"/>
          <p:cNvGrpSpPr/>
          <p:nvPr/>
        </p:nvGrpSpPr>
        <p:grpSpPr>
          <a:xfrm rot="0">
            <a:off x="0" y="-27687"/>
            <a:ext cx="18288000" cy="1569705"/>
            <a:chOff x="0" y="0"/>
            <a:chExt cx="6186311" cy="530986"/>
          </a:xfrm>
        </p:grpSpPr>
        <p:sp>
          <p:nvSpPr>
            <p:cNvPr name="Freeform 3" id="3"/>
            <p:cNvSpPr/>
            <p:nvPr/>
          </p:nvSpPr>
          <p:spPr>
            <a:xfrm flipH="false" flipV="false" rot="0">
              <a:off x="0" y="0"/>
              <a:ext cx="6186311" cy="530986"/>
            </a:xfrm>
            <a:custGeom>
              <a:avLst/>
              <a:gdLst/>
              <a:ahLst/>
              <a:cxnLst/>
              <a:rect r="r" b="b" t="t" l="l"/>
              <a:pathLst>
                <a:path h="530986" w="6186311">
                  <a:moveTo>
                    <a:pt x="0" y="0"/>
                  </a:moveTo>
                  <a:lnTo>
                    <a:pt x="6186311" y="0"/>
                  </a:lnTo>
                  <a:lnTo>
                    <a:pt x="6186311" y="530986"/>
                  </a:lnTo>
                  <a:lnTo>
                    <a:pt x="0" y="530986"/>
                  </a:lnTo>
                  <a:close/>
                </a:path>
              </a:pathLst>
            </a:custGeom>
            <a:solidFill>
              <a:srgbClr val="12308A"/>
            </a:solidFill>
          </p:spPr>
        </p:sp>
      </p:grpSp>
      <p:sp>
        <p:nvSpPr>
          <p:cNvPr name="TextBox 4" id="4"/>
          <p:cNvSpPr txBox="true"/>
          <p:nvPr/>
        </p:nvSpPr>
        <p:spPr>
          <a:xfrm rot="0">
            <a:off x="-3864974" y="233310"/>
            <a:ext cx="26017948" cy="942934"/>
          </a:xfrm>
          <a:prstGeom prst="rect">
            <a:avLst/>
          </a:prstGeom>
        </p:spPr>
        <p:txBody>
          <a:bodyPr anchor="t" rtlCol="false" tIns="0" lIns="0" bIns="0" rIns="0">
            <a:spAutoFit/>
          </a:bodyPr>
          <a:lstStyle/>
          <a:p>
            <a:pPr algn="ctr">
              <a:lnSpc>
                <a:spcPts val="7700"/>
              </a:lnSpc>
              <a:spcBef>
                <a:spcPct val="0"/>
              </a:spcBef>
            </a:pPr>
            <a:r>
              <a:rPr lang="en-US" sz="5500">
                <a:solidFill>
                  <a:srgbClr val="E0DEDF"/>
                </a:solidFill>
                <a:latin typeface="League Spartan"/>
                <a:ea typeface="League Spartan"/>
                <a:cs typeface="League Spartan"/>
                <a:sym typeface="League Spartan"/>
              </a:rPr>
              <a:t>MECHANICAL ADVANTAGE/DISADVANTAGE</a:t>
            </a:r>
          </a:p>
        </p:txBody>
      </p:sp>
      <p:sp>
        <p:nvSpPr>
          <p:cNvPr name="TextBox 5" id="5"/>
          <p:cNvSpPr txBox="true"/>
          <p:nvPr/>
        </p:nvSpPr>
        <p:spPr>
          <a:xfrm rot="0">
            <a:off x="297508" y="2541496"/>
            <a:ext cx="5863352" cy="710990"/>
          </a:xfrm>
          <a:prstGeom prst="rect">
            <a:avLst/>
          </a:prstGeom>
        </p:spPr>
        <p:txBody>
          <a:bodyPr anchor="t" rtlCol="false" tIns="0" lIns="0" bIns="0" rIns="0">
            <a:spAutoFit/>
          </a:bodyPr>
          <a:lstStyle/>
          <a:p>
            <a:pPr algn="ctr">
              <a:lnSpc>
                <a:spcPts val="5745"/>
              </a:lnSpc>
              <a:spcBef>
                <a:spcPct val="0"/>
              </a:spcBef>
            </a:pPr>
            <a:r>
              <a:rPr lang="en-US" sz="4103">
                <a:solidFill>
                  <a:srgbClr val="000000"/>
                </a:solidFill>
                <a:latin typeface="League Spartan"/>
                <a:ea typeface="League Spartan"/>
                <a:cs typeface="League Spartan"/>
                <a:sym typeface="League Spartan"/>
              </a:rPr>
              <a:t>Class of Lever System</a:t>
            </a:r>
          </a:p>
        </p:txBody>
      </p:sp>
      <p:sp>
        <p:nvSpPr>
          <p:cNvPr name="TextBox 6" id="6"/>
          <p:cNvSpPr txBox="true"/>
          <p:nvPr/>
        </p:nvSpPr>
        <p:spPr>
          <a:xfrm rot="0">
            <a:off x="8160854" y="2541496"/>
            <a:ext cx="3025259" cy="710990"/>
          </a:xfrm>
          <a:prstGeom prst="rect">
            <a:avLst/>
          </a:prstGeom>
        </p:spPr>
        <p:txBody>
          <a:bodyPr anchor="t" rtlCol="false" tIns="0" lIns="0" bIns="0" rIns="0">
            <a:spAutoFit/>
          </a:bodyPr>
          <a:lstStyle/>
          <a:p>
            <a:pPr algn="ctr">
              <a:lnSpc>
                <a:spcPts val="5745"/>
              </a:lnSpc>
              <a:spcBef>
                <a:spcPct val="0"/>
              </a:spcBef>
            </a:pPr>
            <a:r>
              <a:rPr lang="en-US" sz="4103">
                <a:solidFill>
                  <a:srgbClr val="000000"/>
                </a:solidFill>
                <a:latin typeface="League Spartan"/>
                <a:ea typeface="League Spartan"/>
                <a:cs typeface="League Spartan"/>
                <a:sym typeface="League Spartan"/>
              </a:rPr>
              <a:t>Advantage</a:t>
            </a:r>
          </a:p>
        </p:txBody>
      </p:sp>
      <p:sp>
        <p:nvSpPr>
          <p:cNvPr name="TextBox 7" id="7"/>
          <p:cNvSpPr txBox="true"/>
          <p:nvPr/>
        </p:nvSpPr>
        <p:spPr>
          <a:xfrm rot="0">
            <a:off x="13689568" y="2541496"/>
            <a:ext cx="3770947" cy="710990"/>
          </a:xfrm>
          <a:prstGeom prst="rect">
            <a:avLst/>
          </a:prstGeom>
        </p:spPr>
        <p:txBody>
          <a:bodyPr anchor="t" rtlCol="false" tIns="0" lIns="0" bIns="0" rIns="0">
            <a:spAutoFit/>
          </a:bodyPr>
          <a:lstStyle/>
          <a:p>
            <a:pPr algn="ctr">
              <a:lnSpc>
                <a:spcPts val="5745"/>
              </a:lnSpc>
              <a:spcBef>
                <a:spcPct val="0"/>
              </a:spcBef>
            </a:pPr>
            <a:r>
              <a:rPr lang="en-US" sz="4103">
                <a:solidFill>
                  <a:srgbClr val="000000"/>
                </a:solidFill>
                <a:latin typeface="League Spartan"/>
                <a:ea typeface="League Spartan"/>
                <a:cs typeface="League Spartan"/>
                <a:sym typeface="League Spartan"/>
              </a:rPr>
              <a:t>Disadvantage</a:t>
            </a:r>
          </a:p>
        </p:txBody>
      </p:sp>
      <p:sp>
        <p:nvSpPr>
          <p:cNvPr name="AutoShape 8" id="8"/>
          <p:cNvSpPr/>
          <p:nvPr/>
        </p:nvSpPr>
        <p:spPr>
          <a:xfrm rot="-5416067">
            <a:off x="2622217" y="6846797"/>
            <a:ext cx="8144057" cy="0"/>
          </a:xfrm>
          <a:prstGeom prst="line">
            <a:avLst/>
          </a:prstGeom>
          <a:ln cap="rnd" w="171450">
            <a:solidFill>
              <a:srgbClr val="000000"/>
            </a:solidFill>
            <a:prstDash val="solid"/>
            <a:headEnd type="none" len="sm" w="sm"/>
            <a:tailEnd type="none" len="sm" w="sm"/>
          </a:ln>
        </p:spPr>
      </p:sp>
      <p:sp>
        <p:nvSpPr>
          <p:cNvPr name="AutoShape 9" id="9"/>
          <p:cNvSpPr/>
          <p:nvPr/>
        </p:nvSpPr>
        <p:spPr>
          <a:xfrm rot="-5416067">
            <a:off x="8552836" y="6926160"/>
            <a:ext cx="8144057" cy="0"/>
          </a:xfrm>
          <a:prstGeom prst="line">
            <a:avLst/>
          </a:prstGeom>
          <a:ln cap="rnd" w="171450">
            <a:solidFill>
              <a:srgbClr val="000000"/>
            </a:solidFill>
            <a:prstDash val="solid"/>
            <a:headEnd type="none" len="sm" w="sm"/>
            <a:tailEnd type="none" len="sm" w="sm"/>
          </a:ln>
        </p:spPr>
      </p:sp>
      <p:sp>
        <p:nvSpPr>
          <p:cNvPr name="TextBox 10" id="10"/>
          <p:cNvSpPr txBox="true"/>
          <p:nvPr/>
        </p:nvSpPr>
        <p:spPr>
          <a:xfrm rot="0">
            <a:off x="2111306" y="4180375"/>
            <a:ext cx="2235756" cy="710990"/>
          </a:xfrm>
          <a:prstGeom prst="rect">
            <a:avLst/>
          </a:prstGeom>
        </p:spPr>
        <p:txBody>
          <a:bodyPr anchor="t" rtlCol="false" tIns="0" lIns="0" bIns="0" rIns="0">
            <a:spAutoFit/>
          </a:bodyPr>
          <a:lstStyle/>
          <a:p>
            <a:pPr algn="ctr">
              <a:lnSpc>
                <a:spcPts val="5745"/>
              </a:lnSpc>
              <a:spcBef>
                <a:spcPct val="0"/>
              </a:spcBef>
            </a:pPr>
            <a:r>
              <a:rPr lang="en-US" sz="4103">
                <a:solidFill>
                  <a:srgbClr val="12308A"/>
                </a:solidFill>
                <a:latin typeface="League Spartan"/>
                <a:ea typeface="League Spartan"/>
                <a:cs typeface="League Spartan"/>
                <a:sym typeface="League Spartan"/>
              </a:rPr>
              <a:t>1st Class</a:t>
            </a:r>
          </a:p>
        </p:txBody>
      </p:sp>
      <p:sp>
        <p:nvSpPr>
          <p:cNvPr name="TextBox 11" id="11"/>
          <p:cNvSpPr txBox="true"/>
          <p:nvPr/>
        </p:nvSpPr>
        <p:spPr>
          <a:xfrm rot="0">
            <a:off x="1903661" y="6300895"/>
            <a:ext cx="2651046" cy="710990"/>
          </a:xfrm>
          <a:prstGeom prst="rect">
            <a:avLst/>
          </a:prstGeom>
        </p:spPr>
        <p:txBody>
          <a:bodyPr anchor="t" rtlCol="false" tIns="0" lIns="0" bIns="0" rIns="0">
            <a:spAutoFit/>
          </a:bodyPr>
          <a:lstStyle/>
          <a:p>
            <a:pPr algn="ctr">
              <a:lnSpc>
                <a:spcPts val="5745"/>
              </a:lnSpc>
              <a:spcBef>
                <a:spcPct val="0"/>
              </a:spcBef>
            </a:pPr>
            <a:r>
              <a:rPr lang="en-US" sz="4103">
                <a:solidFill>
                  <a:srgbClr val="12308A"/>
                </a:solidFill>
                <a:latin typeface="League Spartan"/>
                <a:ea typeface="League Spartan"/>
                <a:cs typeface="League Spartan"/>
                <a:sym typeface="League Spartan"/>
              </a:rPr>
              <a:t>2nd Class</a:t>
            </a:r>
          </a:p>
        </p:txBody>
      </p:sp>
      <p:sp>
        <p:nvSpPr>
          <p:cNvPr name="TextBox 12" id="12"/>
          <p:cNvSpPr txBox="true"/>
          <p:nvPr/>
        </p:nvSpPr>
        <p:spPr>
          <a:xfrm rot="0">
            <a:off x="1969086" y="8547310"/>
            <a:ext cx="2520196" cy="710990"/>
          </a:xfrm>
          <a:prstGeom prst="rect">
            <a:avLst/>
          </a:prstGeom>
        </p:spPr>
        <p:txBody>
          <a:bodyPr anchor="t" rtlCol="false" tIns="0" lIns="0" bIns="0" rIns="0">
            <a:spAutoFit/>
          </a:bodyPr>
          <a:lstStyle/>
          <a:p>
            <a:pPr algn="ctr">
              <a:lnSpc>
                <a:spcPts val="5745"/>
              </a:lnSpc>
              <a:spcBef>
                <a:spcPct val="0"/>
              </a:spcBef>
            </a:pPr>
            <a:r>
              <a:rPr lang="en-US" sz="4103">
                <a:solidFill>
                  <a:srgbClr val="12308A"/>
                </a:solidFill>
                <a:latin typeface="League Spartan"/>
                <a:ea typeface="League Spartan"/>
                <a:cs typeface="League Spartan"/>
                <a:sym typeface="League Spartan"/>
              </a:rPr>
              <a:t>3rd Class</a:t>
            </a:r>
          </a:p>
        </p:txBody>
      </p:sp>
      <p:sp>
        <p:nvSpPr>
          <p:cNvPr name="TextBox 13" id="13"/>
          <p:cNvSpPr txBox="true"/>
          <p:nvPr/>
        </p:nvSpPr>
        <p:spPr>
          <a:xfrm rot="0">
            <a:off x="7075975" y="4052700"/>
            <a:ext cx="5195018" cy="1479431"/>
          </a:xfrm>
          <a:prstGeom prst="rect">
            <a:avLst/>
          </a:prstGeom>
        </p:spPr>
        <p:txBody>
          <a:bodyPr anchor="t" rtlCol="false" tIns="0" lIns="0" bIns="0" rIns="0">
            <a:spAutoFit/>
          </a:bodyPr>
          <a:lstStyle/>
          <a:p>
            <a:pPr algn="ctr">
              <a:lnSpc>
                <a:spcPts val="3920"/>
              </a:lnSpc>
              <a:spcBef>
                <a:spcPct val="0"/>
              </a:spcBef>
            </a:pPr>
            <a:r>
              <a:rPr lang="en-US" sz="2800">
                <a:solidFill>
                  <a:srgbClr val="12308A"/>
                </a:solidFill>
                <a:latin typeface="League Spartan"/>
                <a:ea typeface="League Spartan"/>
                <a:cs typeface="League Spartan"/>
                <a:sym typeface="League Spartan"/>
              </a:rPr>
              <a:t>Mechanical Advantage - </a:t>
            </a:r>
            <a:r>
              <a:rPr lang="en-US" b="true" sz="2800">
                <a:solidFill>
                  <a:srgbClr val="12308A"/>
                </a:solidFill>
                <a:latin typeface="League Spartan"/>
                <a:ea typeface="League Spartan"/>
                <a:cs typeface="League Spartan"/>
                <a:sym typeface="League Spartan"/>
              </a:rPr>
              <a:t>A large load can be lifted with relatively little effort</a:t>
            </a:r>
          </a:p>
        </p:txBody>
      </p:sp>
      <p:sp>
        <p:nvSpPr>
          <p:cNvPr name="TextBox 14" id="14"/>
          <p:cNvSpPr txBox="true"/>
          <p:nvPr/>
        </p:nvSpPr>
        <p:spPr>
          <a:xfrm rot="0">
            <a:off x="8270094" y="8575885"/>
            <a:ext cx="2806780" cy="483830"/>
          </a:xfrm>
          <a:prstGeom prst="rect">
            <a:avLst/>
          </a:prstGeom>
        </p:spPr>
        <p:txBody>
          <a:bodyPr anchor="t" rtlCol="false" tIns="0" lIns="0" bIns="0" rIns="0">
            <a:spAutoFit/>
          </a:bodyPr>
          <a:lstStyle/>
          <a:p>
            <a:pPr algn="ctr">
              <a:lnSpc>
                <a:spcPts val="3919"/>
              </a:lnSpc>
              <a:spcBef>
                <a:spcPct val="0"/>
              </a:spcBef>
            </a:pPr>
            <a:r>
              <a:rPr lang="en-US" sz="2799">
                <a:solidFill>
                  <a:srgbClr val="12308A"/>
                </a:solidFill>
                <a:latin typeface="League Spartan"/>
                <a:ea typeface="League Spartan"/>
                <a:cs typeface="League Spartan"/>
                <a:sym typeface="League Spartan"/>
              </a:rPr>
              <a:t>Fast Movement</a:t>
            </a:r>
          </a:p>
        </p:txBody>
      </p:sp>
      <p:sp>
        <p:nvSpPr>
          <p:cNvPr name="TextBox 15" id="15"/>
          <p:cNvSpPr txBox="true"/>
          <p:nvPr/>
        </p:nvSpPr>
        <p:spPr>
          <a:xfrm rot="0">
            <a:off x="13890784" y="4407534"/>
            <a:ext cx="3368516" cy="483830"/>
          </a:xfrm>
          <a:prstGeom prst="rect">
            <a:avLst/>
          </a:prstGeom>
        </p:spPr>
        <p:txBody>
          <a:bodyPr anchor="t" rtlCol="false" tIns="0" lIns="0" bIns="0" rIns="0">
            <a:spAutoFit/>
          </a:bodyPr>
          <a:lstStyle/>
          <a:p>
            <a:pPr algn="ctr">
              <a:lnSpc>
                <a:spcPts val="3919"/>
              </a:lnSpc>
              <a:spcBef>
                <a:spcPct val="0"/>
              </a:spcBef>
            </a:pPr>
            <a:r>
              <a:rPr lang="en-US" sz="2799">
                <a:solidFill>
                  <a:srgbClr val="12308A"/>
                </a:solidFill>
                <a:latin typeface="League Spartan"/>
                <a:ea typeface="League Spartan"/>
                <a:cs typeface="League Spartan"/>
                <a:sym typeface="League Spartan"/>
              </a:rPr>
              <a:t>Slower Movement</a:t>
            </a:r>
          </a:p>
        </p:txBody>
      </p:sp>
      <p:sp>
        <p:nvSpPr>
          <p:cNvPr name="TextBox 16" id="16"/>
          <p:cNvSpPr txBox="true"/>
          <p:nvPr/>
        </p:nvSpPr>
        <p:spPr>
          <a:xfrm rot="0">
            <a:off x="14053985" y="6448692"/>
            <a:ext cx="3368516" cy="483830"/>
          </a:xfrm>
          <a:prstGeom prst="rect">
            <a:avLst/>
          </a:prstGeom>
        </p:spPr>
        <p:txBody>
          <a:bodyPr anchor="t" rtlCol="false" tIns="0" lIns="0" bIns="0" rIns="0">
            <a:spAutoFit/>
          </a:bodyPr>
          <a:lstStyle/>
          <a:p>
            <a:pPr algn="ctr">
              <a:lnSpc>
                <a:spcPts val="3919"/>
              </a:lnSpc>
              <a:spcBef>
                <a:spcPct val="0"/>
              </a:spcBef>
            </a:pPr>
            <a:r>
              <a:rPr lang="en-US" sz="2799">
                <a:solidFill>
                  <a:srgbClr val="12308A"/>
                </a:solidFill>
                <a:latin typeface="League Spartan"/>
                <a:ea typeface="League Spartan"/>
                <a:cs typeface="League Spartan"/>
                <a:sym typeface="League Spartan"/>
              </a:rPr>
              <a:t>Slower Movement</a:t>
            </a:r>
          </a:p>
        </p:txBody>
      </p:sp>
      <p:sp>
        <p:nvSpPr>
          <p:cNvPr name="TextBox 17" id="17"/>
          <p:cNvSpPr txBox="true"/>
          <p:nvPr/>
        </p:nvSpPr>
        <p:spPr>
          <a:xfrm rot="0">
            <a:off x="13040494" y="8078085"/>
            <a:ext cx="5058311" cy="1479431"/>
          </a:xfrm>
          <a:prstGeom prst="rect">
            <a:avLst/>
          </a:prstGeom>
        </p:spPr>
        <p:txBody>
          <a:bodyPr anchor="t" rtlCol="false" tIns="0" lIns="0" bIns="0" rIns="0">
            <a:spAutoFit/>
          </a:bodyPr>
          <a:lstStyle/>
          <a:p>
            <a:pPr algn="ctr">
              <a:lnSpc>
                <a:spcPts val="3919"/>
              </a:lnSpc>
              <a:spcBef>
                <a:spcPct val="0"/>
              </a:spcBef>
            </a:pPr>
            <a:r>
              <a:rPr lang="en-US" sz="2799">
                <a:solidFill>
                  <a:srgbClr val="12308A"/>
                </a:solidFill>
                <a:latin typeface="League Spartan"/>
                <a:ea typeface="League Spartan"/>
                <a:cs typeface="League Spartan"/>
                <a:sym typeface="League Spartan"/>
              </a:rPr>
              <a:t>Mechanical Disadvantage -</a:t>
            </a:r>
            <a:r>
              <a:rPr lang="en-US" b="true" sz="2799">
                <a:solidFill>
                  <a:srgbClr val="12308A"/>
                </a:solidFill>
                <a:latin typeface="League Spartan"/>
                <a:ea typeface="League Spartan"/>
                <a:cs typeface="League Spartan"/>
                <a:sym typeface="League Spartan"/>
              </a:rPr>
              <a:t> large effort is needed to lift a relatively small load</a:t>
            </a:r>
          </a:p>
        </p:txBody>
      </p:sp>
      <p:sp>
        <p:nvSpPr>
          <p:cNvPr name="TextBox 18" id="18"/>
          <p:cNvSpPr txBox="true"/>
          <p:nvPr/>
        </p:nvSpPr>
        <p:spPr>
          <a:xfrm rot="0">
            <a:off x="7075975" y="6093857"/>
            <a:ext cx="5195018" cy="1479431"/>
          </a:xfrm>
          <a:prstGeom prst="rect">
            <a:avLst/>
          </a:prstGeom>
        </p:spPr>
        <p:txBody>
          <a:bodyPr anchor="t" rtlCol="false" tIns="0" lIns="0" bIns="0" rIns="0">
            <a:spAutoFit/>
          </a:bodyPr>
          <a:lstStyle/>
          <a:p>
            <a:pPr algn="ctr">
              <a:lnSpc>
                <a:spcPts val="3920"/>
              </a:lnSpc>
              <a:spcBef>
                <a:spcPct val="0"/>
              </a:spcBef>
            </a:pPr>
            <a:r>
              <a:rPr lang="en-US" sz="2800">
                <a:solidFill>
                  <a:srgbClr val="12308A"/>
                </a:solidFill>
                <a:latin typeface="League Spartan"/>
                <a:ea typeface="League Spartan"/>
                <a:cs typeface="League Spartan"/>
                <a:sym typeface="League Spartan"/>
              </a:rPr>
              <a:t>Mechanical Advantage - </a:t>
            </a:r>
            <a:r>
              <a:rPr lang="en-US" b="true" sz="2800">
                <a:solidFill>
                  <a:srgbClr val="12308A"/>
                </a:solidFill>
                <a:latin typeface="League Spartan"/>
                <a:ea typeface="League Spartan"/>
                <a:cs typeface="League Spartan"/>
                <a:sym typeface="League Spartan"/>
              </a:rPr>
              <a:t>A large load can be lifted with relatively little effort</a:t>
            </a:r>
          </a:p>
        </p:txBody>
      </p:sp>
    </p:spTree>
  </p:cSld>
  <p:clrMapOvr>
    <a:masterClrMapping/>
  </p:clrMapOvr>
</p:sld>
</file>

<file path=ppt/slides/slide34.xml><?xml version="1.0" encoding="utf-8"?>
<p:sld xmlns:p="http://schemas.openxmlformats.org/presentationml/2006/main" xmlns:a="http://schemas.openxmlformats.org/drawingml/2006/main">
  <p:cSld>
    <p:bg>
      <p:bgPr>
        <a:solidFill>
          <a:srgbClr val="E0DEDF"/>
        </a:solidFill>
      </p:bgPr>
    </p:bg>
    <p:spTree>
      <p:nvGrpSpPr>
        <p:cNvPr id="1" name=""/>
        <p:cNvGrpSpPr/>
        <p:nvPr/>
      </p:nvGrpSpPr>
      <p:grpSpPr>
        <a:xfrm>
          <a:off x="0" y="0"/>
          <a:ext cx="0" cy="0"/>
          <a:chOff x="0" y="0"/>
          <a:chExt cx="0" cy="0"/>
        </a:xfrm>
      </p:grpSpPr>
      <p:grpSp>
        <p:nvGrpSpPr>
          <p:cNvPr name="Group 2" id="2"/>
          <p:cNvGrpSpPr/>
          <p:nvPr/>
        </p:nvGrpSpPr>
        <p:grpSpPr>
          <a:xfrm rot="0">
            <a:off x="0" y="-27687"/>
            <a:ext cx="18288000" cy="1569705"/>
            <a:chOff x="0" y="0"/>
            <a:chExt cx="6186311" cy="530986"/>
          </a:xfrm>
        </p:grpSpPr>
        <p:sp>
          <p:nvSpPr>
            <p:cNvPr name="Freeform 3" id="3"/>
            <p:cNvSpPr/>
            <p:nvPr/>
          </p:nvSpPr>
          <p:spPr>
            <a:xfrm flipH="false" flipV="false" rot="0">
              <a:off x="0" y="0"/>
              <a:ext cx="6186311" cy="530986"/>
            </a:xfrm>
            <a:custGeom>
              <a:avLst/>
              <a:gdLst/>
              <a:ahLst/>
              <a:cxnLst/>
              <a:rect r="r" b="b" t="t" l="l"/>
              <a:pathLst>
                <a:path h="530986" w="6186311">
                  <a:moveTo>
                    <a:pt x="0" y="0"/>
                  </a:moveTo>
                  <a:lnTo>
                    <a:pt x="6186311" y="0"/>
                  </a:lnTo>
                  <a:lnTo>
                    <a:pt x="6186311" y="530986"/>
                  </a:lnTo>
                  <a:lnTo>
                    <a:pt x="0" y="530986"/>
                  </a:lnTo>
                  <a:close/>
                </a:path>
              </a:pathLst>
            </a:custGeom>
            <a:solidFill>
              <a:srgbClr val="12308A"/>
            </a:solidFill>
          </p:spPr>
        </p:sp>
      </p:grpSp>
      <p:sp>
        <p:nvSpPr>
          <p:cNvPr name="TextBox 4" id="4"/>
          <p:cNvSpPr txBox="true"/>
          <p:nvPr/>
        </p:nvSpPr>
        <p:spPr>
          <a:xfrm rot="0">
            <a:off x="-3864974" y="233310"/>
            <a:ext cx="26017948" cy="942934"/>
          </a:xfrm>
          <a:prstGeom prst="rect">
            <a:avLst/>
          </a:prstGeom>
        </p:spPr>
        <p:txBody>
          <a:bodyPr anchor="t" rtlCol="false" tIns="0" lIns="0" bIns="0" rIns="0">
            <a:spAutoFit/>
          </a:bodyPr>
          <a:lstStyle/>
          <a:p>
            <a:pPr algn="ctr">
              <a:lnSpc>
                <a:spcPts val="7700"/>
              </a:lnSpc>
              <a:spcBef>
                <a:spcPct val="0"/>
              </a:spcBef>
            </a:pPr>
            <a:r>
              <a:rPr lang="en-US" sz="5500">
                <a:solidFill>
                  <a:srgbClr val="E0DEDF"/>
                </a:solidFill>
                <a:latin typeface="League Spartan"/>
                <a:ea typeface="League Spartan"/>
                <a:cs typeface="League Spartan"/>
                <a:sym typeface="League Spartan"/>
              </a:rPr>
              <a:t>QUESTIONS</a:t>
            </a:r>
          </a:p>
        </p:txBody>
      </p:sp>
      <p:sp>
        <p:nvSpPr>
          <p:cNvPr name="TextBox 5" id="5"/>
          <p:cNvSpPr txBox="true"/>
          <p:nvPr/>
        </p:nvSpPr>
        <p:spPr>
          <a:xfrm rot="0">
            <a:off x="1005625" y="7592205"/>
            <a:ext cx="16125468" cy="710990"/>
          </a:xfrm>
          <a:prstGeom prst="rect">
            <a:avLst/>
          </a:prstGeom>
        </p:spPr>
        <p:txBody>
          <a:bodyPr anchor="t" rtlCol="false" tIns="0" lIns="0" bIns="0" rIns="0">
            <a:spAutoFit/>
          </a:bodyPr>
          <a:lstStyle/>
          <a:p>
            <a:pPr algn="ctr">
              <a:lnSpc>
                <a:spcPts val="5745"/>
              </a:lnSpc>
              <a:spcBef>
                <a:spcPct val="0"/>
              </a:spcBef>
            </a:pPr>
            <a:r>
              <a:rPr lang="en-US" b="true" sz="4103">
                <a:solidFill>
                  <a:srgbClr val="12308A"/>
                </a:solidFill>
                <a:latin typeface="League Spartan"/>
                <a:ea typeface="League Spartan"/>
                <a:cs typeface="League Spartan"/>
                <a:sym typeface="League Spartan"/>
              </a:rPr>
              <a:t>A bicep curl is an example of which type of lever system? (1)</a:t>
            </a:r>
          </a:p>
        </p:txBody>
      </p:sp>
      <p:sp>
        <p:nvSpPr>
          <p:cNvPr name="TextBox 6" id="6"/>
          <p:cNvSpPr txBox="true"/>
          <p:nvPr/>
        </p:nvSpPr>
        <p:spPr>
          <a:xfrm rot="0">
            <a:off x="-75641" y="8836808"/>
            <a:ext cx="18288000" cy="1440486"/>
          </a:xfrm>
          <a:prstGeom prst="rect">
            <a:avLst/>
          </a:prstGeom>
        </p:spPr>
        <p:txBody>
          <a:bodyPr anchor="t" rtlCol="false" tIns="0" lIns="0" bIns="0" rIns="0">
            <a:spAutoFit/>
          </a:bodyPr>
          <a:lstStyle/>
          <a:p>
            <a:pPr algn="ctr">
              <a:lnSpc>
                <a:spcPts val="5745"/>
              </a:lnSpc>
              <a:spcBef>
                <a:spcPct val="0"/>
              </a:spcBef>
            </a:pPr>
            <a:r>
              <a:rPr lang="en-US" b="true" sz="4103">
                <a:solidFill>
                  <a:srgbClr val="12308A"/>
                </a:solidFill>
                <a:latin typeface="League Spartan"/>
                <a:ea typeface="League Spartan"/>
                <a:cs typeface="League Spartan"/>
                <a:sym typeface="League Spartan"/>
              </a:rPr>
              <a:t>Give one advantage and one disadvantage of the lever system used when performing a bicep curl (2)</a:t>
            </a:r>
          </a:p>
        </p:txBody>
      </p:sp>
      <p:sp>
        <p:nvSpPr>
          <p:cNvPr name="AutoShape 7" id="7"/>
          <p:cNvSpPr/>
          <p:nvPr/>
        </p:nvSpPr>
        <p:spPr>
          <a:xfrm rot="-4215">
            <a:off x="-1136701" y="4203491"/>
            <a:ext cx="20561402" cy="0"/>
          </a:xfrm>
          <a:prstGeom prst="line">
            <a:avLst/>
          </a:prstGeom>
          <a:ln cap="rnd" w="190500">
            <a:solidFill>
              <a:srgbClr val="000000"/>
            </a:solidFill>
            <a:prstDash val="solid"/>
            <a:headEnd type="none" len="sm" w="sm"/>
            <a:tailEnd type="none" len="sm" w="sm"/>
          </a:ln>
        </p:spPr>
      </p:sp>
      <p:sp>
        <p:nvSpPr>
          <p:cNvPr name="AutoShape 8" id="8"/>
          <p:cNvSpPr/>
          <p:nvPr/>
        </p:nvSpPr>
        <p:spPr>
          <a:xfrm rot="-4215">
            <a:off x="-1212342" y="7097588"/>
            <a:ext cx="20561402" cy="0"/>
          </a:xfrm>
          <a:prstGeom prst="line">
            <a:avLst/>
          </a:prstGeom>
          <a:ln cap="rnd" w="190500">
            <a:solidFill>
              <a:srgbClr val="000000"/>
            </a:solidFill>
            <a:prstDash val="solid"/>
            <a:headEnd type="none" len="sm" w="sm"/>
            <a:tailEnd type="none" len="sm" w="sm"/>
          </a:ln>
        </p:spPr>
      </p:sp>
      <p:sp>
        <p:nvSpPr>
          <p:cNvPr name="AutoShape 9" id="9"/>
          <p:cNvSpPr/>
          <p:nvPr/>
        </p:nvSpPr>
        <p:spPr>
          <a:xfrm rot="-4215">
            <a:off x="-1136701" y="8566150"/>
            <a:ext cx="20561402" cy="0"/>
          </a:xfrm>
          <a:prstGeom prst="line">
            <a:avLst/>
          </a:prstGeom>
          <a:ln cap="rnd" w="190500">
            <a:solidFill>
              <a:srgbClr val="000000"/>
            </a:solidFill>
            <a:prstDash val="solid"/>
            <a:headEnd type="none" len="sm" w="sm"/>
            <a:tailEnd type="none" len="sm" w="sm"/>
          </a:ln>
        </p:spPr>
      </p:sp>
      <p:sp>
        <p:nvSpPr>
          <p:cNvPr name="TextBox 10" id="10"/>
          <p:cNvSpPr txBox="true"/>
          <p:nvPr/>
        </p:nvSpPr>
        <p:spPr>
          <a:xfrm rot="0">
            <a:off x="0" y="1818042"/>
            <a:ext cx="18288000" cy="2153194"/>
          </a:xfrm>
          <a:prstGeom prst="rect">
            <a:avLst/>
          </a:prstGeom>
        </p:spPr>
        <p:txBody>
          <a:bodyPr anchor="t" rtlCol="false" tIns="0" lIns="0" bIns="0" rIns="0">
            <a:spAutoFit/>
          </a:bodyPr>
          <a:lstStyle/>
          <a:p>
            <a:pPr algn="ctr">
              <a:lnSpc>
                <a:spcPts val="5745"/>
              </a:lnSpc>
              <a:spcBef>
                <a:spcPct val="0"/>
              </a:spcBef>
            </a:pPr>
            <a:r>
              <a:rPr lang="en-US" b="true" sz="4103">
                <a:solidFill>
                  <a:srgbClr val="12308A"/>
                </a:solidFill>
                <a:latin typeface="League Spartan"/>
                <a:ea typeface="League Spartan"/>
                <a:cs typeface="League Spartan"/>
                <a:sym typeface="League Spartan"/>
              </a:rPr>
              <a:t>Using Newton’s First Law, as well as your knowledge of the neuromuscular system, analyse how a long jumper is able to begin their movement for a run up (2)</a:t>
            </a:r>
          </a:p>
        </p:txBody>
      </p:sp>
      <p:sp>
        <p:nvSpPr>
          <p:cNvPr name="TextBox 11" id="11"/>
          <p:cNvSpPr txBox="true"/>
          <p:nvPr/>
        </p:nvSpPr>
        <p:spPr>
          <a:xfrm rot="0">
            <a:off x="0" y="4682823"/>
            <a:ext cx="18212359" cy="2153194"/>
          </a:xfrm>
          <a:prstGeom prst="rect">
            <a:avLst/>
          </a:prstGeom>
        </p:spPr>
        <p:txBody>
          <a:bodyPr anchor="t" rtlCol="false" tIns="0" lIns="0" bIns="0" rIns="0">
            <a:spAutoFit/>
          </a:bodyPr>
          <a:lstStyle/>
          <a:p>
            <a:pPr algn="ctr">
              <a:lnSpc>
                <a:spcPts val="5745"/>
              </a:lnSpc>
              <a:spcBef>
                <a:spcPct val="0"/>
              </a:spcBef>
            </a:pPr>
            <a:r>
              <a:rPr lang="en-US" b="true" sz="4103">
                <a:solidFill>
                  <a:srgbClr val="12308A"/>
                </a:solidFill>
                <a:latin typeface="League Spartan"/>
                <a:ea typeface="League Spartan"/>
                <a:cs typeface="League Spartan"/>
                <a:sym typeface="League Spartan"/>
              </a:rPr>
              <a:t>A volleyball player has been told that they are unstable whilst playing a set shot. Explain two ways that they can increase their stability whilst playing this shot (2)</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E0DEDF"/>
        </a:solidFill>
      </p:bgPr>
    </p:bg>
    <p:spTree>
      <p:nvGrpSpPr>
        <p:cNvPr id="1" name=""/>
        <p:cNvGrpSpPr/>
        <p:nvPr/>
      </p:nvGrpSpPr>
      <p:grpSpPr>
        <a:xfrm>
          <a:off x="0" y="0"/>
          <a:ext cx="0" cy="0"/>
          <a:chOff x="0" y="0"/>
          <a:chExt cx="0" cy="0"/>
        </a:xfrm>
      </p:grpSpPr>
      <p:grpSp>
        <p:nvGrpSpPr>
          <p:cNvPr name="Group 2" id="2"/>
          <p:cNvGrpSpPr/>
          <p:nvPr/>
        </p:nvGrpSpPr>
        <p:grpSpPr>
          <a:xfrm rot="0">
            <a:off x="0" y="-27687"/>
            <a:ext cx="18288000" cy="1569705"/>
            <a:chOff x="0" y="0"/>
            <a:chExt cx="6186311" cy="530986"/>
          </a:xfrm>
        </p:grpSpPr>
        <p:sp>
          <p:nvSpPr>
            <p:cNvPr name="Freeform 3" id="3"/>
            <p:cNvSpPr/>
            <p:nvPr/>
          </p:nvSpPr>
          <p:spPr>
            <a:xfrm flipH="false" flipV="false" rot="0">
              <a:off x="0" y="0"/>
              <a:ext cx="6186311" cy="530986"/>
            </a:xfrm>
            <a:custGeom>
              <a:avLst/>
              <a:gdLst/>
              <a:ahLst/>
              <a:cxnLst/>
              <a:rect r="r" b="b" t="t" l="l"/>
              <a:pathLst>
                <a:path h="530986" w="6186311">
                  <a:moveTo>
                    <a:pt x="0" y="0"/>
                  </a:moveTo>
                  <a:lnTo>
                    <a:pt x="6186311" y="0"/>
                  </a:lnTo>
                  <a:lnTo>
                    <a:pt x="6186311" y="530986"/>
                  </a:lnTo>
                  <a:lnTo>
                    <a:pt x="0" y="530986"/>
                  </a:lnTo>
                  <a:close/>
                </a:path>
              </a:pathLst>
            </a:custGeom>
            <a:solidFill>
              <a:srgbClr val="12308A"/>
            </a:solidFill>
          </p:spPr>
        </p:sp>
      </p:grpSp>
      <p:grpSp>
        <p:nvGrpSpPr>
          <p:cNvPr name="Group 4" id="4"/>
          <p:cNvGrpSpPr/>
          <p:nvPr/>
        </p:nvGrpSpPr>
        <p:grpSpPr>
          <a:xfrm rot="0">
            <a:off x="15185161" y="7693418"/>
            <a:ext cx="5144013" cy="5144013"/>
            <a:chOff x="0" y="0"/>
            <a:chExt cx="6350000" cy="6350000"/>
          </a:xfrm>
        </p:grpSpPr>
        <p:sp>
          <p:nvSpPr>
            <p:cNvPr name="Freeform 5" id="5"/>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9353"/>
            </a:solidFill>
          </p:spPr>
        </p:sp>
      </p:grpSp>
      <p:grpSp>
        <p:nvGrpSpPr>
          <p:cNvPr name="Group 6" id="6"/>
          <p:cNvGrpSpPr>
            <a:grpSpLocks noChangeAspect="true"/>
          </p:cNvGrpSpPr>
          <p:nvPr/>
        </p:nvGrpSpPr>
        <p:grpSpPr>
          <a:xfrm rot="0">
            <a:off x="626041" y="4809126"/>
            <a:ext cx="6163014" cy="3466652"/>
            <a:chOff x="0" y="0"/>
            <a:chExt cx="11289030" cy="6350000"/>
          </a:xfrm>
        </p:grpSpPr>
        <p:sp>
          <p:nvSpPr>
            <p:cNvPr name="Freeform 7" id="7"/>
            <p:cNvSpPr/>
            <p:nvPr/>
          </p:nvSpPr>
          <p:spPr>
            <a:xfrm flipH="false" flipV="false" rot="0">
              <a:off x="0" y="0"/>
              <a:ext cx="11287761" cy="6350000"/>
            </a:xfrm>
            <a:custGeom>
              <a:avLst/>
              <a:gdLst/>
              <a:ahLst/>
              <a:cxnLst/>
              <a:rect r="r" b="b" t="t" l="l"/>
              <a:pathLst>
                <a:path h="6350000" w="11287761">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2"/>
              <a:stretch>
                <a:fillRect l="0" t="-9524" r="0" b="-9524"/>
              </a:stretch>
            </a:blipFill>
          </p:spPr>
        </p:sp>
      </p:grpSp>
      <p:sp>
        <p:nvSpPr>
          <p:cNvPr name="TextBox 8" id="8"/>
          <p:cNvSpPr txBox="true"/>
          <p:nvPr/>
        </p:nvSpPr>
        <p:spPr>
          <a:xfrm rot="0">
            <a:off x="-3864974" y="140862"/>
            <a:ext cx="26017948" cy="1193800"/>
          </a:xfrm>
          <a:prstGeom prst="rect">
            <a:avLst/>
          </a:prstGeom>
        </p:spPr>
        <p:txBody>
          <a:bodyPr anchor="t" rtlCol="false" tIns="0" lIns="0" bIns="0" rIns="0">
            <a:spAutoFit/>
          </a:bodyPr>
          <a:lstStyle/>
          <a:p>
            <a:pPr algn="ctr">
              <a:lnSpc>
                <a:spcPts val="9799"/>
              </a:lnSpc>
              <a:spcBef>
                <a:spcPct val="0"/>
              </a:spcBef>
            </a:pPr>
            <a:r>
              <a:rPr lang="en-US" sz="6999">
                <a:solidFill>
                  <a:srgbClr val="E0DEDF"/>
                </a:solidFill>
                <a:latin typeface="League Spartan"/>
                <a:ea typeface="League Spartan"/>
                <a:cs typeface="League Spartan"/>
                <a:sym typeface="League Spartan"/>
              </a:rPr>
              <a:t>FIRST LAW- THE LAW OF INERTIA </a:t>
            </a:r>
          </a:p>
        </p:txBody>
      </p:sp>
      <p:sp>
        <p:nvSpPr>
          <p:cNvPr name="TextBox 9" id="9"/>
          <p:cNvSpPr txBox="true"/>
          <p:nvPr/>
        </p:nvSpPr>
        <p:spPr>
          <a:xfrm rot="0">
            <a:off x="1507782" y="1903707"/>
            <a:ext cx="15751518" cy="2116235"/>
          </a:xfrm>
          <a:prstGeom prst="rect">
            <a:avLst/>
          </a:prstGeom>
        </p:spPr>
        <p:txBody>
          <a:bodyPr anchor="t" rtlCol="false" tIns="0" lIns="0" bIns="0" rIns="0">
            <a:spAutoFit/>
          </a:bodyPr>
          <a:lstStyle/>
          <a:p>
            <a:pPr algn="ctr">
              <a:lnSpc>
                <a:spcPts val="5682"/>
              </a:lnSpc>
              <a:spcBef>
                <a:spcPct val="0"/>
              </a:spcBef>
            </a:pPr>
            <a:r>
              <a:rPr lang="en-US" sz="4058">
                <a:solidFill>
                  <a:srgbClr val="12308A"/>
                </a:solidFill>
                <a:latin typeface="League Spartan"/>
                <a:ea typeface="League Spartan"/>
                <a:cs typeface="League Spartan"/>
                <a:sym typeface="League Spartan"/>
              </a:rPr>
              <a:t>‘Unless acted upon by an </a:t>
            </a:r>
            <a:r>
              <a:rPr lang="en-US" sz="4058">
                <a:solidFill>
                  <a:srgbClr val="000000"/>
                </a:solidFill>
                <a:latin typeface="League Spartan"/>
                <a:ea typeface="League Spartan"/>
                <a:cs typeface="League Spartan"/>
                <a:sym typeface="League Spartan"/>
              </a:rPr>
              <a:t>external force</a:t>
            </a:r>
            <a:r>
              <a:rPr lang="en-US" sz="4058">
                <a:solidFill>
                  <a:srgbClr val="12308A"/>
                </a:solidFill>
                <a:latin typeface="League Spartan"/>
                <a:ea typeface="League Spartan"/>
                <a:cs typeface="League Spartan"/>
                <a:sym typeface="League Spartan"/>
              </a:rPr>
              <a:t>, an object at rest remains at rest, or if in motion, it continues to move in a straight line with constant speed.’</a:t>
            </a:r>
          </a:p>
        </p:txBody>
      </p:sp>
      <p:sp>
        <p:nvSpPr>
          <p:cNvPr name="TextBox 10" id="10"/>
          <p:cNvSpPr txBox="true"/>
          <p:nvPr/>
        </p:nvSpPr>
        <p:spPr>
          <a:xfrm rot="0">
            <a:off x="15898020" y="8567720"/>
            <a:ext cx="2189758" cy="1440787"/>
          </a:xfrm>
          <a:prstGeom prst="rect">
            <a:avLst/>
          </a:prstGeom>
        </p:spPr>
        <p:txBody>
          <a:bodyPr anchor="t" rtlCol="false" tIns="0" lIns="0" bIns="0" rIns="0">
            <a:spAutoFit/>
          </a:bodyPr>
          <a:lstStyle/>
          <a:p>
            <a:pPr algn="ctr">
              <a:lnSpc>
                <a:spcPts val="5745"/>
              </a:lnSpc>
            </a:pPr>
            <a:r>
              <a:rPr lang="en-US" sz="4103">
                <a:solidFill>
                  <a:srgbClr val="12308A"/>
                </a:solidFill>
                <a:latin typeface="League Spartan"/>
                <a:ea typeface="League Spartan"/>
                <a:cs typeface="League Spartan"/>
                <a:sym typeface="League Spartan"/>
              </a:rPr>
              <a:t>Booklet </a:t>
            </a:r>
          </a:p>
          <a:p>
            <a:pPr algn="ctr">
              <a:lnSpc>
                <a:spcPts val="5745"/>
              </a:lnSpc>
              <a:spcBef>
                <a:spcPct val="0"/>
              </a:spcBef>
            </a:pPr>
            <a:r>
              <a:rPr lang="en-US" sz="4103">
                <a:solidFill>
                  <a:srgbClr val="12308A"/>
                </a:solidFill>
                <a:latin typeface="League Spartan"/>
                <a:ea typeface="League Spartan"/>
                <a:cs typeface="League Spartan"/>
                <a:sym typeface="League Spartan"/>
              </a:rPr>
              <a:t>Page 3</a:t>
            </a:r>
          </a:p>
        </p:txBody>
      </p:sp>
      <p:sp>
        <p:nvSpPr>
          <p:cNvPr name="TextBox 11" id="11"/>
          <p:cNvSpPr txBox="true"/>
          <p:nvPr/>
        </p:nvSpPr>
        <p:spPr>
          <a:xfrm rot="0">
            <a:off x="0" y="9382145"/>
            <a:ext cx="15026798" cy="626362"/>
          </a:xfrm>
          <a:prstGeom prst="rect">
            <a:avLst/>
          </a:prstGeom>
        </p:spPr>
        <p:txBody>
          <a:bodyPr anchor="t" rtlCol="false" tIns="0" lIns="0" bIns="0" rIns="0">
            <a:spAutoFit/>
          </a:bodyPr>
          <a:lstStyle/>
          <a:p>
            <a:pPr algn="ctr">
              <a:lnSpc>
                <a:spcPts val="5132"/>
              </a:lnSpc>
              <a:spcBef>
                <a:spcPct val="0"/>
              </a:spcBef>
            </a:pPr>
            <a:r>
              <a:rPr lang="en-US" sz="3665">
                <a:solidFill>
                  <a:srgbClr val="12308A"/>
                </a:solidFill>
                <a:latin typeface="League Spartan"/>
                <a:ea typeface="League Spartan"/>
                <a:cs typeface="League Spartan"/>
                <a:sym typeface="League Spartan"/>
              </a:rPr>
              <a:t> In this example what provides the external force for motion?</a:t>
            </a:r>
          </a:p>
        </p:txBody>
      </p:sp>
      <p:sp>
        <p:nvSpPr>
          <p:cNvPr name="TextBox 12" id="12"/>
          <p:cNvSpPr txBox="true"/>
          <p:nvPr/>
        </p:nvSpPr>
        <p:spPr>
          <a:xfrm rot="0">
            <a:off x="7376055" y="4742451"/>
            <a:ext cx="9061640" cy="3766446"/>
          </a:xfrm>
          <a:prstGeom prst="rect">
            <a:avLst/>
          </a:prstGeom>
        </p:spPr>
        <p:txBody>
          <a:bodyPr anchor="t" rtlCol="false" tIns="0" lIns="0" bIns="0" rIns="0">
            <a:spAutoFit/>
          </a:bodyPr>
          <a:lstStyle/>
          <a:p>
            <a:pPr algn="ctr">
              <a:lnSpc>
                <a:spcPts val="5041"/>
              </a:lnSpc>
            </a:pPr>
            <a:r>
              <a:rPr lang="en-US" sz="3600">
                <a:solidFill>
                  <a:srgbClr val="FF1616"/>
                </a:solidFill>
                <a:latin typeface="League Spartan"/>
                <a:ea typeface="League Spartan"/>
                <a:cs typeface="League Spartan"/>
                <a:sym typeface="League Spartan"/>
              </a:rPr>
              <a:t>Example: An object at rest</a:t>
            </a:r>
          </a:p>
          <a:p>
            <a:pPr algn="ctr">
              <a:lnSpc>
                <a:spcPts val="5041"/>
              </a:lnSpc>
            </a:pPr>
          </a:p>
          <a:p>
            <a:pPr algn="ctr">
              <a:lnSpc>
                <a:spcPts val="5041"/>
              </a:lnSpc>
              <a:spcBef>
                <a:spcPct val="0"/>
              </a:spcBef>
            </a:pPr>
            <a:r>
              <a:rPr lang="en-US" sz="3600">
                <a:solidFill>
                  <a:srgbClr val="12308A"/>
                </a:solidFill>
                <a:latin typeface="League Spartan"/>
                <a:ea typeface="League Spartan"/>
                <a:cs typeface="League Spartan"/>
                <a:sym typeface="League Spartan"/>
              </a:rPr>
              <a:t>A swimmer (the object) stood on the blocks before a race is stationary (at rest). They will remain stationary until there is an act of force.  </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E0DEDF"/>
        </a:solidFill>
      </p:bgPr>
    </p:bg>
    <p:spTree>
      <p:nvGrpSpPr>
        <p:cNvPr id="1" name=""/>
        <p:cNvGrpSpPr/>
        <p:nvPr/>
      </p:nvGrpSpPr>
      <p:grpSpPr>
        <a:xfrm>
          <a:off x="0" y="0"/>
          <a:ext cx="0" cy="0"/>
          <a:chOff x="0" y="0"/>
          <a:chExt cx="0" cy="0"/>
        </a:xfrm>
      </p:grpSpPr>
      <p:grpSp>
        <p:nvGrpSpPr>
          <p:cNvPr name="Group 2" id="2"/>
          <p:cNvGrpSpPr/>
          <p:nvPr/>
        </p:nvGrpSpPr>
        <p:grpSpPr>
          <a:xfrm rot="0">
            <a:off x="0" y="-27687"/>
            <a:ext cx="18288000" cy="1569705"/>
            <a:chOff x="0" y="0"/>
            <a:chExt cx="6186311" cy="530986"/>
          </a:xfrm>
        </p:grpSpPr>
        <p:sp>
          <p:nvSpPr>
            <p:cNvPr name="Freeform 3" id="3"/>
            <p:cNvSpPr/>
            <p:nvPr/>
          </p:nvSpPr>
          <p:spPr>
            <a:xfrm flipH="false" flipV="false" rot="0">
              <a:off x="0" y="0"/>
              <a:ext cx="6186311" cy="530986"/>
            </a:xfrm>
            <a:custGeom>
              <a:avLst/>
              <a:gdLst/>
              <a:ahLst/>
              <a:cxnLst/>
              <a:rect r="r" b="b" t="t" l="l"/>
              <a:pathLst>
                <a:path h="530986" w="6186311">
                  <a:moveTo>
                    <a:pt x="0" y="0"/>
                  </a:moveTo>
                  <a:lnTo>
                    <a:pt x="6186311" y="0"/>
                  </a:lnTo>
                  <a:lnTo>
                    <a:pt x="6186311" y="530986"/>
                  </a:lnTo>
                  <a:lnTo>
                    <a:pt x="0" y="530986"/>
                  </a:lnTo>
                  <a:close/>
                </a:path>
              </a:pathLst>
            </a:custGeom>
            <a:solidFill>
              <a:srgbClr val="12308A"/>
            </a:solidFill>
          </p:spPr>
        </p:sp>
      </p:grpSp>
      <p:grpSp>
        <p:nvGrpSpPr>
          <p:cNvPr name="Group 4" id="4"/>
          <p:cNvGrpSpPr/>
          <p:nvPr/>
        </p:nvGrpSpPr>
        <p:grpSpPr>
          <a:xfrm rot="0">
            <a:off x="15185161" y="7693418"/>
            <a:ext cx="5144013" cy="5144013"/>
            <a:chOff x="0" y="0"/>
            <a:chExt cx="6350000" cy="6350000"/>
          </a:xfrm>
        </p:grpSpPr>
        <p:sp>
          <p:nvSpPr>
            <p:cNvPr name="Freeform 5" id="5"/>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9353"/>
            </a:solidFill>
          </p:spPr>
        </p:sp>
      </p:grpSp>
      <p:grpSp>
        <p:nvGrpSpPr>
          <p:cNvPr name="Group 6" id="6"/>
          <p:cNvGrpSpPr/>
          <p:nvPr/>
        </p:nvGrpSpPr>
        <p:grpSpPr>
          <a:xfrm rot="0">
            <a:off x="10513946" y="3884165"/>
            <a:ext cx="2051064" cy="2051064"/>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1616"/>
            </a:solidFill>
          </p:spPr>
        </p:sp>
        <p:sp>
          <p:nvSpPr>
            <p:cNvPr name="TextBox 8" id="8"/>
            <p:cNvSpPr txBox="true"/>
            <p:nvPr/>
          </p:nvSpPr>
          <p:spPr>
            <a:xfrm>
              <a:off x="76200" y="19050"/>
              <a:ext cx="660400" cy="717550"/>
            </a:xfrm>
            <a:prstGeom prst="rect">
              <a:avLst/>
            </a:prstGeom>
          </p:spPr>
          <p:txBody>
            <a:bodyPr anchor="ctr" rtlCol="false" tIns="50800" lIns="50800" bIns="50800" rIns="50800"/>
            <a:lstStyle/>
            <a:p>
              <a:pPr algn="ctr">
                <a:lnSpc>
                  <a:spcPts val="3546"/>
                </a:lnSpc>
              </a:pPr>
            </a:p>
          </p:txBody>
        </p:sp>
      </p:grpSp>
      <p:sp>
        <p:nvSpPr>
          <p:cNvPr name="Freeform 9" id="9"/>
          <p:cNvSpPr/>
          <p:nvPr/>
        </p:nvSpPr>
        <p:spPr>
          <a:xfrm flipH="false" flipV="false" rot="0">
            <a:off x="14639646" y="4345110"/>
            <a:ext cx="2294897" cy="1181872"/>
          </a:xfrm>
          <a:custGeom>
            <a:avLst/>
            <a:gdLst/>
            <a:ahLst/>
            <a:cxnLst/>
            <a:rect r="r" b="b" t="t" l="l"/>
            <a:pathLst>
              <a:path h="1181872" w="2294897">
                <a:moveTo>
                  <a:pt x="0" y="0"/>
                </a:moveTo>
                <a:lnTo>
                  <a:pt x="2294897" y="0"/>
                </a:lnTo>
                <a:lnTo>
                  <a:pt x="2294897" y="1181872"/>
                </a:lnTo>
                <a:lnTo>
                  <a:pt x="0" y="118187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0" id="10"/>
          <p:cNvSpPr txBox="true"/>
          <p:nvPr/>
        </p:nvSpPr>
        <p:spPr>
          <a:xfrm rot="0">
            <a:off x="9191332" y="4620101"/>
            <a:ext cx="4696292" cy="522041"/>
          </a:xfrm>
          <a:prstGeom prst="rect">
            <a:avLst/>
          </a:prstGeom>
        </p:spPr>
        <p:txBody>
          <a:bodyPr anchor="t" rtlCol="false" tIns="0" lIns="0" bIns="0" rIns="0">
            <a:spAutoFit/>
          </a:bodyPr>
          <a:lstStyle/>
          <a:p>
            <a:pPr algn="ctr">
              <a:lnSpc>
                <a:spcPts val="4282"/>
              </a:lnSpc>
              <a:spcBef>
                <a:spcPct val="0"/>
              </a:spcBef>
            </a:pPr>
            <a:r>
              <a:rPr lang="en-US" sz="3059">
                <a:solidFill>
                  <a:srgbClr val="F8FCFE"/>
                </a:solidFill>
                <a:latin typeface="League Spartan"/>
                <a:ea typeface="League Spartan"/>
                <a:cs typeface="League Spartan"/>
                <a:sym typeface="League Spartan"/>
              </a:rPr>
              <a:t> Swimmer</a:t>
            </a:r>
          </a:p>
        </p:txBody>
      </p:sp>
      <p:sp>
        <p:nvSpPr>
          <p:cNvPr name="Freeform 11" id="11"/>
          <p:cNvSpPr/>
          <p:nvPr/>
        </p:nvSpPr>
        <p:spPr>
          <a:xfrm flipH="false" flipV="false" rot="-10800000">
            <a:off x="8321376" y="4345110"/>
            <a:ext cx="2192570" cy="1129174"/>
          </a:xfrm>
          <a:custGeom>
            <a:avLst/>
            <a:gdLst/>
            <a:ahLst/>
            <a:cxnLst/>
            <a:rect r="r" b="b" t="t" l="l"/>
            <a:pathLst>
              <a:path h="1129174" w="2192570">
                <a:moveTo>
                  <a:pt x="0" y="0"/>
                </a:moveTo>
                <a:lnTo>
                  <a:pt x="2192570" y="0"/>
                </a:lnTo>
                <a:lnTo>
                  <a:pt x="2192570" y="1129173"/>
                </a:lnTo>
                <a:lnTo>
                  <a:pt x="0" y="112917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12565010" y="4584736"/>
            <a:ext cx="2077636" cy="702619"/>
          </a:xfrm>
          <a:custGeom>
            <a:avLst/>
            <a:gdLst/>
            <a:ahLst/>
            <a:cxnLst/>
            <a:rect r="r" b="b" t="t" l="l"/>
            <a:pathLst>
              <a:path h="702619" w="2077636">
                <a:moveTo>
                  <a:pt x="0" y="0"/>
                </a:moveTo>
                <a:lnTo>
                  <a:pt x="2077636" y="0"/>
                </a:lnTo>
                <a:lnTo>
                  <a:pt x="2077636" y="702619"/>
                </a:lnTo>
                <a:lnTo>
                  <a:pt x="0" y="7026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0">
            <a:off x="1806417" y="3576408"/>
            <a:ext cx="4984890" cy="4114800"/>
          </a:xfrm>
          <a:custGeom>
            <a:avLst/>
            <a:gdLst/>
            <a:ahLst/>
            <a:cxnLst/>
            <a:rect r="r" b="b" t="t" l="l"/>
            <a:pathLst>
              <a:path h="4114800" w="4984890">
                <a:moveTo>
                  <a:pt x="0" y="0"/>
                </a:moveTo>
                <a:lnTo>
                  <a:pt x="4984890" y="0"/>
                </a:lnTo>
                <a:lnTo>
                  <a:pt x="498489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4" id="14"/>
          <p:cNvSpPr txBox="true"/>
          <p:nvPr/>
        </p:nvSpPr>
        <p:spPr>
          <a:xfrm rot="0">
            <a:off x="-3864974" y="140862"/>
            <a:ext cx="26017948" cy="1193800"/>
          </a:xfrm>
          <a:prstGeom prst="rect">
            <a:avLst/>
          </a:prstGeom>
        </p:spPr>
        <p:txBody>
          <a:bodyPr anchor="t" rtlCol="false" tIns="0" lIns="0" bIns="0" rIns="0">
            <a:spAutoFit/>
          </a:bodyPr>
          <a:lstStyle/>
          <a:p>
            <a:pPr algn="ctr">
              <a:lnSpc>
                <a:spcPts val="9799"/>
              </a:lnSpc>
              <a:spcBef>
                <a:spcPct val="0"/>
              </a:spcBef>
            </a:pPr>
            <a:r>
              <a:rPr lang="en-US" sz="6999">
                <a:solidFill>
                  <a:srgbClr val="E0DEDF"/>
                </a:solidFill>
                <a:latin typeface="League Spartan"/>
                <a:ea typeface="League Spartan"/>
                <a:cs typeface="League Spartan"/>
                <a:sym typeface="League Spartan"/>
              </a:rPr>
              <a:t>FIRST LAW- THE LAW OF INERTIA </a:t>
            </a:r>
          </a:p>
        </p:txBody>
      </p:sp>
      <p:sp>
        <p:nvSpPr>
          <p:cNvPr name="TextBox 15" id="15"/>
          <p:cNvSpPr txBox="true"/>
          <p:nvPr/>
        </p:nvSpPr>
        <p:spPr>
          <a:xfrm rot="0">
            <a:off x="15898020" y="8567720"/>
            <a:ext cx="2189758" cy="1440787"/>
          </a:xfrm>
          <a:prstGeom prst="rect">
            <a:avLst/>
          </a:prstGeom>
        </p:spPr>
        <p:txBody>
          <a:bodyPr anchor="t" rtlCol="false" tIns="0" lIns="0" bIns="0" rIns="0">
            <a:spAutoFit/>
          </a:bodyPr>
          <a:lstStyle/>
          <a:p>
            <a:pPr algn="ctr">
              <a:lnSpc>
                <a:spcPts val="5745"/>
              </a:lnSpc>
            </a:pPr>
            <a:r>
              <a:rPr lang="en-US" sz="4103">
                <a:solidFill>
                  <a:srgbClr val="12308A"/>
                </a:solidFill>
                <a:latin typeface="League Spartan"/>
                <a:ea typeface="League Spartan"/>
                <a:cs typeface="League Spartan"/>
                <a:sym typeface="League Spartan"/>
              </a:rPr>
              <a:t>Booklet </a:t>
            </a:r>
          </a:p>
          <a:p>
            <a:pPr algn="ctr">
              <a:lnSpc>
                <a:spcPts val="5745"/>
              </a:lnSpc>
              <a:spcBef>
                <a:spcPct val="0"/>
              </a:spcBef>
            </a:pPr>
            <a:r>
              <a:rPr lang="en-US" sz="4103">
                <a:solidFill>
                  <a:srgbClr val="12308A"/>
                </a:solidFill>
                <a:latin typeface="League Spartan"/>
                <a:ea typeface="League Spartan"/>
                <a:cs typeface="League Spartan"/>
                <a:sym typeface="League Spartan"/>
              </a:rPr>
              <a:t>Page 3</a:t>
            </a:r>
          </a:p>
        </p:txBody>
      </p:sp>
      <p:sp>
        <p:nvSpPr>
          <p:cNvPr name="TextBox 16" id="16"/>
          <p:cNvSpPr txBox="true"/>
          <p:nvPr/>
        </p:nvSpPr>
        <p:spPr>
          <a:xfrm rot="0">
            <a:off x="1028700" y="2086964"/>
            <a:ext cx="6700470" cy="1187601"/>
          </a:xfrm>
          <a:prstGeom prst="rect">
            <a:avLst/>
          </a:prstGeom>
        </p:spPr>
        <p:txBody>
          <a:bodyPr anchor="t" rtlCol="false" tIns="0" lIns="0" bIns="0" rIns="0">
            <a:spAutoFit/>
          </a:bodyPr>
          <a:lstStyle/>
          <a:p>
            <a:pPr algn="ctr">
              <a:lnSpc>
                <a:spcPts val="4764"/>
              </a:lnSpc>
              <a:spcBef>
                <a:spcPct val="0"/>
              </a:spcBef>
            </a:pPr>
            <a:r>
              <a:rPr lang="en-US" sz="3403">
                <a:solidFill>
                  <a:srgbClr val="12308A"/>
                </a:solidFill>
                <a:latin typeface="League Spartan"/>
                <a:ea typeface="League Spartan"/>
                <a:cs typeface="League Spartan"/>
                <a:sym typeface="League Spartan"/>
              </a:rPr>
              <a:t> When diving through the air: </a:t>
            </a:r>
          </a:p>
        </p:txBody>
      </p:sp>
      <p:sp>
        <p:nvSpPr>
          <p:cNvPr name="TextBox 17" id="17"/>
          <p:cNvSpPr txBox="true"/>
          <p:nvPr/>
        </p:nvSpPr>
        <p:spPr>
          <a:xfrm rot="0">
            <a:off x="1028700" y="8143375"/>
            <a:ext cx="6700470" cy="1187601"/>
          </a:xfrm>
          <a:prstGeom prst="rect">
            <a:avLst/>
          </a:prstGeom>
        </p:spPr>
        <p:txBody>
          <a:bodyPr anchor="t" rtlCol="false" tIns="0" lIns="0" bIns="0" rIns="0">
            <a:spAutoFit/>
          </a:bodyPr>
          <a:lstStyle/>
          <a:p>
            <a:pPr algn="ctr">
              <a:lnSpc>
                <a:spcPts val="4764"/>
              </a:lnSpc>
              <a:spcBef>
                <a:spcPct val="0"/>
              </a:spcBef>
            </a:pPr>
            <a:r>
              <a:rPr lang="en-US" sz="3403">
                <a:solidFill>
                  <a:srgbClr val="12308A"/>
                </a:solidFill>
                <a:latin typeface="League Spartan"/>
                <a:ea typeface="League Spartan"/>
                <a:cs typeface="League Spartan"/>
                <a:sym typeface="League Spartan"/>
              </a:rPr>
              <a:t> The swimmer begins at a constant pace. </a:t>
            </a:r>
          </a:p>
        </p:txBody>
      </p:sp>
      <p:sp>
        <p:nvSpPr>
          <p:cNvPr name="TextBox 18" id="18"/>
          <p:cNvSpPr txBox="true"/>
          <p:nvPr/>
        </p:nvSpPr>
        <p:spPr>
          <a:xfrm rot="0">
            <a:off x="9086625" y="2086964"/>
            <a:ext cx="6700470" cy="583914"/>
          </a:xfrm>
          <a:prstGeom prst="rect">
            <a:avLst/>
          </a:prstGeom>
        </p:spPr>
        <p:txBody>
          <a:bodyPr anchor="t" rtlCol="false" tIns="0" lIns="0" bIns="0" rIns="0">
            <a:spAutoFit/>
          </a:bodyPr>
          <a:lstStyle/>
          <a:p>
            <a:pPr algn="ctr">
              <a:lnSpc>
                <a:spcPts val="4764"/>
              </a:lnSpc>
              <a:spcBef>
                <a:spcPct val="0"/>
              </a:spcBef>
            </a:pPr>
            <a:r>
              <a:rPr lang="en-US" sz="3403">
                <a:solidFill>
                  <a:srgbClr val="12308A"/>
                </a:solidFill>
                <a:latin typeface="League Spartan"/>
                <a:ea typeface="League Spartan"/>
                <a:cs typeface="League Spartan"/>
                <a:sym typeface="League Spartan"/>
              </a:rPr>
              <a:t> When in the water: </a:t>
            </a:r>
          </a:p>
        </p:txBody>
      </p:sp>
      <p:sp>
        <p:nvSpPr>
          <p:cNvPr name="TextBox 19" id="19"/>
          <p:cNvSpPr txBox="true"/>
          <p:nvPr/>
        </p:nvSpPr>
        <p:spPr>
          <a:xfrm rot="0">
            <a:off x="12531766" y="5680470"/>
            <a:ext cx="4402777" cy="993466"/>
          </a:xfrm>
          <a:prstGeom prst="rect">
            <a:avLst/>
          </a:prstGeom>
        </p:spPr>
        <p:txBody>
          <a:bodyPr anchor="t" rtlCol="false" tIns="0" lIns="0" bIns="0" rIns="0">
            <a:spAutoFit/>
          </a:bodyPr>
          <a:lstStyle/>
          <a:p>
            <a:pPr algn="ctr">
              <a:lnSpc>
                <a:spcPts val="4042"/>
              </a:lnSpc>
              <a:spcBef>
                <a:spcPct val="0"/>
              </a:spcBef>
            </a:pPr>
            <a:r>
              <a:rPr lang="en-US" sz="2887">
                <a:solidFill>
                  <a:srgbClr val="000000"/>
                </a:solidFill>
                <a:latin typeface="League Spartan"/>
                <a:ea typeface="League Spartan"/>
                <a:cs typeface="League Spartan"/>
                <a:sym typeface="League Spartan"/>
              </a:rPr>
              <a:t> Forward motion from legs kicking </a:t>
            </a:r>
          </a:p>
        </p:txBody>
      </p:sp>
      <p:sp>
        <p:nvSpPr>
          <p:cNvPr name="TextBox 20" id="20"/>
          <p:cNvSpPr txBox="true"/>
          <p:nvPr/>
        </p:nvSpPr>
        <p:spPr>
          <a:xfrm rot="0">
            <a:off x="7479475" y="5680470"/>
            <a:ext cx="4402777" cy="993466"/>
          </a:xfrm>
          <a:prstGeom prst="rect">
            <a:avLst/>
          </a:prstGeom>
        </p:spPr>
        <p:txBody>
          <a:bodyPr anchor="t" rtlCol="false" tIns="0" lIns="0" bIns="0" rIns="0">
            <a:spAutoFit/>
          </a:bodyPr>
          <a:lstStyle/>
          <a:p>
            <a:pPr algn="ctr">
              <a:lnSpc>
                <a:spcPts val="4042"/>
              </a:lnSpc>
            </a:pPr>
            <a:r>
              <a:rPr lang="en-US" sz="2887">
                <a:solidFill>
                  <a:srgbClr val="000000"/>
                </a:solidFill>
                <a:latin typeface="League Spartan"/>
                <a:ea typeface="League Spartan"/>
                <a:cs typeface="League Spartan"/>
                <a:sym typeface="League Spartan"/>
              </a:rPr>
              <a:t> Water</a:t>
            </a:r>
          </a:p>
          <a:p>
            <a:pPr algn="ctr">
              <a:lnSpc>
                <a:spcPts val="4042"/>
              </a:lnSpc>
              <a:spcBef>
                <a:spcPct val="0"/>
              </a:spcBef>
            </a:pPr>
            <a:r>
              <a:rPr lang="en-US" sz="2887">
                <a:solidFill>
                  <a:srgbClr val="000000"/>
                </a:solidFill>
                <a:latin typeface="League Spartan"/>
                <a:ea typeface="League Spartan"/>
                <a:cs typeface="League Spartan"/>
                <a:sym typeface="League Spartan"/>
              </a:rPr>
              <a:t> resistance</a:t>
            </a:r>
          </a:p>
        </p:txBody>
      </p:sp>
      <p:sp>
        <p:nvSpPr>
          <p:cNvPr name="TextBox 21" id="21"/>
          <p:cNvSpPr txBox="true"/>
          <p:nvPr/>
        </p:nvSpPr>
        <p:spPr>
          <a:xfrm rot="0">
            <a:off x="8856774" y="8150599"/>
            <a:ext cx="6700470" cy="1180377"/>
          </a:xfrm>
          <a:prstGeom prst="rect">
            <a:avLst/>
          </a:prstGeom>
        </p:spPr>
        <p:txBody>
          <a:bodyPr anchor="t" rtlCol="false" tIns="0" lIns="0" bIns="0" rIns="0">
            <a:spAutoFit/>
          </a:bodyPr>
          <a:lstStyle/>
          <a:p>
            <a:pPr algn="ctr">
              <a:lnSpc>
                <a:spcPts val="4764"/>
              </a:lnSpc>
              <a:spcBef>
                <a:spcPct val="0"/>
              </a:spcBef>
            </a:pPr>
            <a:r>
              <a:rPr lang="en-US" sz="3403">
                <a:solidFill>
                  <a:srgbClr val="12308A"/>
                </a:solidFill>
                <a:latin typeface="League Spartan"/>
                <a:ea typeface="League Spartan"/>
                <a:cs typeface="League Spartan"/>
                <a:sym typeface="League Spartan"/>
              </a:rPr>
              <a:t> The </a:t>
            </a:r>
            <a:r>
              <a:rPr lang="en-US" sz="3403">
                <a:solidFill>
                  <a:srgbClr val="000000"/>
                </a:solidFill>
                <a:latin typeface="League Spartan"/>
                <a:ea typeface="League Spartan"/>
                <a:cs typeface="League Spartan"/>
                <a:sym typeface="League Spartan"/>
              </a:rPr>
              <a:t>resistance</a:t>
            </a:r>
            <a:r>
              <a:rPr lang="en-US" sz="3403">
                <a:solidFill>
                  <a:srgbClr val="12308A"/>
                </a:solidFill>
                <a:latin typeface="League Spartan"/>
                <a:ea typeface="League Spartan"/>
                <a:cs typeface="League Spartan"/>
                <a:sym typeface="League Spartan"/>
              </a:rPr>
              <a:t> of the water slows them down. </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E0DEDF"/>
        </a:solidFill>
      </p:bgPr>
    </p:bg>
    <p:spTree>
      <p:nvGrpSpPr>
        <p:cNvPr id="1" name=""/>
        <p:cNvGrpSpPr/>
        <p:nvPr/>
      </p:nvGrpSpPr>
      <p:grpSpPr>
        <a:xfrm>
          <a:off x="0" y="0"/>
          <a:ext cx="0" cy="0"/>
          <a:chOff x="0" y="0"/>
          <a:chExt cx="0" cy="0"/>
        </a:xfrm>
      </p:grpSpPr>
      <p:grpSp>
        <p:nvGrpSpPr>
          <p:cNvPr name="Group 2" id="2"/>
          <p:cNvGrpSpPr/>
          <p:nvPr/>
        </p:nvGrpSpPr>
        <p:grpSpPr>
          <a:xfrm rot="0">
            <a:off x="0" y="-27687"/>
            <a:ext cx="18288000" cy="1569705"/>
            <a:chOff x="0" y="0"/>
            <a:chExt cx="6186311" cy="530986"/>
          </a:xfrm>
        </p:grpSpPr>
        <p:sp>
          <p:nvSpPr>
            <p:cNvPr name="Freeform 3" id="3"/>
            <p:cNvSpPr/>
            <p:nvPr/>
          </p:nvSpPr>
          <p:spPr>
            <a:xfrm flipH="false" flipV="false" rot="0">
              <a:off x="0" y="0"/>
              <a:ext cx="6186311" cy="530986"/>
            </a:xfrm>
            <a:custGeom>
              <a:avLst/>
              <a:gdLst/>
              <a:ahLst/>
              <a:cxnLst/>
              <a:rect r="r" b="b" t="t" l="l"/>
              <a:pathLst>
                <a:path h="530986" w="6186311">
                  <a:moveTo>
                    <a:pt x="0" y="0"/>
                  </a:moveTo>
                  <a:lnTo>
                    <a:pt x="6186311" y="0"/>
                  </a:lnTo>
                  <a:lnTo>
                    <a:pt x="6186311" y="530986"/>
                  </a:lnTo>
                  <a:lnTo>
                    <a:pt x="0" y="530986"/>
                  </a:lnTo>
                  <a:close/>
                </a:path>
              </a:pathLst>
            </a:custGeom>
            <a:solidFill>
              <a:srgbClr val="12308A"/>
            </a:solidFill>
          </p:spPr>
        </p:sp>
      </p:grpSp>
      <p:grpSp>
        <p:nvGrpSpPr>
          <p:cNvPr name="Group 4" id="4"/>
          <p:cNvGrpSpPr>
            <a:grpSpLocks noChangeAspect="true"/>
          </p:cNvGrpSpPr>
          <p:nvPr/>
        </p:nvGrpSpPr>
        <p:grpSpPr>
          <a:xfrm rot="0">
            <a:off x="760425" y="5901322"/>
            <a:ext cx="6521360" cy="3668219"/>
            <a:chOff x="0" y="0"/>
            <a:chExt cx="11289030" cy="6350000"/>
          </a:xfrm>
        </p:grpSpPr>
        <p:sp>
          <p:nvSpPr>
            <p:cNvPr name="Freeform 5" id="5"/>
            <p:cNvSpPr/>
            <p:nvPr/>
          </p:nvSpPr>
          <p:spPr>
            <a:xfrm flipH="false" flipV="false" rot="0">
              <a:off x="0" y="0"/>
              <a:ext cx="11287761" cy="6350000"/>
            </a:xfrm>
            <a:custGeom>
              <a:avLst/>
              <a:gdLst/>
              <a:ahLst/>
              <a:cxnLst/>
              <a:rect r="r" b="b" t="t" l="l"/>
              <a:pathLst>
                <a:path h="6350000" w="11287761">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2"/>
              <a:stretch>
                <a:fillRect l="0" t="-9339" r="0" b="-9339"/>
              </a:stretch>
            </a:blipFill>
          </p:spPr>
        </p:sp>
      </p:grpSp>
      <p:sp>
        <p:nvSpPr>
          <p:cNvPr name="TextBox 6" id="6"/>
          <p:cNvSpPr txBox="true"/>
          <p:nvPr/>
        </p:nvSpPr>
        <p:spPr>
          <a:xfrm rot="0">
            <a:off x="-3864974" y="140862"/>
            <a:ext cx="26017948" cy="1193800"/>
          </a:xfrm>
          <a:prstGeom prst="rect">
            <a:avLst/>
          </a:prstGeom>
        </p:spPr>
        <p:txBody>
          <a:bodyPr anchor="t" rtlCol="false" tIns="0" lIns="0" bIns="0" rIns="0">
            <a:spAutoFit/>
          </a:bodyPr>
          <a:lstStyle/>
          <a:p>
            <a:pPr algn="ctr">
              <a:lnSpc>
                <a:spcPts val="9799"/>
              </a:lnSpc>
              <a:spcBef>
                <a:spcPct val="0"/>
              </a:spcBef>
            </a:pPr>
            <a:r>
              <a:rPr lang="en-US" sz="6999">
                <a:solidFill>
                  <a:srgbClr val="E0DEDF"/>
                </a:solidFill>
                <a:latin typeface="League Spartan"/>
                <a:ea typeface="League Spartan"/>
                <a:cs typeface="League Spartan"/>
                <a:sym typeface="League Spartan"/>
              </a:rPr>
              <a:t>FIRST LAW- THE LAW OF INERTIA </a:t>
            </a:r>
          </a:p>
        </p:txBody>
      </p:sp>
      <p:sp>
        <p:nvSpPr>
          <p:cNvPr name="TextBox 7" id="7"/>
          <p:cNvSpPr txBox="true"/>
          <p:nvPr/>
        </p:nvSpPr>
        <p:spPr>
          <a:xfrm rot="0">
            <a:off x="0" y="1986547"/>
            <a:ext cx="8042210" cy="4422595"/>
          </a:xfrm>
          <a:prstGeom prst="rect">
            <a:avLst/>
          </a:prstGeom>
        </p:spPr>
        <p:txBody>
          <a:bodyPr anchor="t" rtlCol="false" tIns="0" lIns="0" bIns="0" rIns="0">
            <a:spAutoFit/>
          </a:bodyPr>
          <a:lstStyle/>
          <a:p>
            <a:pPr algn="ctr">
              <a:lnSpc>
                <a:spcPts val="4433"/>
              </a:lnSpc>
            </a:pPr>
            <a:r>
              <a:rPr lang="en-US" sz="3166">
                <a:solidFill>
                  <a:srgbClr val="FF1616"/>
                </a:solidFill>
                <a:latin typeface="League Spartan"/>
                <a:ea typeface="League Spartan"/>
                <a:cs typeface="League Spartan"/>
                <a:sym typeface="League Spartan"/>
              </a:rPr>
              <a:t>Example: An object in motion </a:t>
            </a:r>
          </a:p>
          <a:p>
            <a:pPr algn="ctr">
              <a:lnSpc>
                <a:spcPts val="4433"/>
              </a:lnSpc>
            </a:pPr>
          </a:p>
          <a:p>
            <a:pPr algn="ctr">
              <a:lnSpc>
                <a:spcPts val="4433"/>
              </a:lnSpc>
            </a:pPr>
            <a:r>
              <a:rPr lang="en-US" sz="3166">
                <a:solidFill>
                  <a:srgbClr val="12308A"/>
                </a:solidFill>
                <a:latin typeface="League Spartan"/>
                <a:ea typeface="League Spartan"/>
                <a:cs typeface="League Spartan"/>
                <a:sym typeface="League Spartan"/>
              </a:rPr>
              <a:t>In badminton, Newton’s First Law explains how a shuttlecock travels through the air following a smash shot...</a:t>
            </a:r>
          </a:p>
          <a:p>
            <a:pPr algn="ctr">
              <a:lnSpc>
                <a:spcPts val="4433"/>
              </a:lnSpc>
            </a:pPr>
          </a:p>
          <a:p>
            <a:pPr algn="ctr">
              <a:lnSpc>
                <a:spcPts val="4433"/>
              </a:lnSpc>
              <a:spcBef>
                <a:spcPct val="0"/>
              </a:spcBef>
            </a:pPr>
          </a:p>
        </p:txBody>
      </p:sp>
      <p:graphicFrame>
        <p:nvGraphicFramePr>
          <p:cNvPr name="Table 8" id="8"/>
          <p:cNvGraphicFramePr>
            <a:graphicFrameLocks noGrp="true"/>
          </p:cNvGraphicFramePr>
          <p:nvPr/>
        </p:nvGraphicFramePr>
        <p:xfrm>
          <a:off x="8566240" y="2449190"/>
          <a:ext cx="9121685" cy="6904264"/>
        </p:xfrm>
        <a:graphic>
          <a:graphicData uri="http://schemas.openxmlformats.org/drawingml/2006/table">
            <a:tbl>
              <a:tblPr/>
              <a:tblGrid>
                <a:gridCol w="771049"/>
                <a:gridCol w="8350636"/>
              </a:tblGrid>
              <a:tr h="1598775">
                <a:tc>
                  <a:txBody>
                    <a:bodyPr anchor="t" rtlCol="false"/>
                    <a:lstStyle/>
                    <a:p>
                      <a:pPr algn="ctr">
                        <a:lnSpc>
                          <a:spcPts val="3779"/>
                        </a:lnSpc>
                        <a:defRPr/>
                      </a:pPr>
                      <a:r>
                        <a:rPr lang="en-US" sz="2699" b="true">
                          <a:solidFill>
                            <a:srgbClr val="12308A"/>
                          </a:solidFill>
                          <a:latin typeface="League Spartan"/>
                          <a:ea typeface="League Spartan"/>
                          <a:cs typeface="League Spartan"/>
                          <a:sym typeface="League Spartan"/>
                        </a:rPr>
                        <a:t>1</a:t>
                      </a:r>
                      <a:endParaRPr lang="en-US" sz="1100"/>
                    </a:p>
                  </a:txBody>
                  <a:tcPr marL="190500" marR="190500" marT="190500" marB="190500" anchor="ctr">
                    <a:lnL cmpd="sng" algn="ctr" cap="flat" w="38100">
                      <a:solidFill>
                        <a:srgbClr val="FF1616"/>
                      </a:solidFill>
                      <a:prstDash val="solid"/>
                      <a:round/>
                      <a:headEnd type="none" w="med" len="med"/>
                      <a:tailEnd type="none" w="med" len="med"/>
                    </a:lnL>
                    <a:lnR cmpd="sng" algn="ctr" cap="flat" w="38100">
                      <a:solidFill>
                        <a:srgbClr val="FF1616"/>
                      </a:solidFill>
                      <a:prstDash val="solid"/>
                      <a:round/>
                      <a:headEnd type="none" w="med" len="med"/>
                      <a:tailEnd type="none" w="med" len="med"/>
                    </a:lnR>
                    <a:lnT cmpd="sng" algn="ctr" cap="flat" w="38100">
                      <a:solidFill>
                        <a:srgbClr val="FF1616"/>
                      </a:solidFill>
                      <a:prstDash val="solid"/>
                      <a:round/>
                      <a:headEnd type="none" w="med" len="med"/>
                      <a:tailEnd type="none" w="med" len="med"/>
                    </a:lnT>
                    <a:lnB cmpd="sng" algn="ctr" cap="flat" w="38100">
                      <a:solidFill>
                        <a:srgbClr val="FF1616"/>
                      </a:solidFill>
                      <a:prstDash val="solid"/>
                      <a:round/>
                      <a:headEnd type="none" w="med" len="med"/>
                      <a:tailEnd type="none" w="med" len="med"/>
                    </a:lnB>
                  </a:tcPr>
                </a:tc>
                <a:tc>
                  <a:txBody>
                    <a:bodyPr anchor="t" rtlCol="false"/>
                    <a:lstStyle/>
                    <a:p>
                      <a:pPr algn="ctr">
                        <a:lnSpc>
                          <a:spcPts val="4059"/>
                        </a:lnSpc>
                        <a:defRPr/>
                      </a:pPr>
                      <a:r>
                        <a:rPr lang="en-US" sz="2899" b="true">
                          <a:solidFill>
                            <a:srgbClr val="12308A"/>
                          </a:solidFill>
                          <a:latin typeface="League Spartan"/>
                          <a:ea typeface="League Spartan"/>
                          <a:cs typeface="League Spartan"/>
                          <a:sym typeface="League Spartan"/>
                        </a:rPr>
                        <a:t>The </a:t>
                      </a:r>
                      <a:r>
                        <a:rPr lang="en-US" sz="2899" b="true">
                          <a:solidFill>
                            <a:srgbClr val="000000"/>
                          </a:solidFill>
                          <a:latin typeface="League Spartan"/>
                          <a:ea typeface="League Spartan"/>
                          <a:cs typeface="League Spartan"/>
                          <a:sym typeface="League Spartan"/>
                        </a:rPr>
                        <a:t>external force</a:t>
                      </a:r>
                      <a:r>
                        <a:rPr lang="en-US" sz="2899" b="true">
                          <a:solidFill>
                            <a:srgbClr val="12308A"/>
                          </a:solidFill>
                          <a:latin typeface="League Spartan"/>
                          <a:ea typeface="League Spartan"/>
                          <a:cs typeface="League Spartan"/>
                          <a:sym typeface="League Spartan"/>
                        </a:rPr>
                        <a:t> from the arm holding the racket acts on the shuttlecock.</a:t>
                      </a:r>
                      <a:endParaRPr lang="en-US" sz="1100"/>
                    </a:p>
                  </a:txBody>
                  <a:tcPr marL="190500" marR="190500" marT="190500" marB="190500" anchor="ctr">
                    <a:lnL cmpd="sng" algn="ctr" cap="flat" w="38100">
                      <a:solidFill>
                        <a:srgbClr val="FF1616"/>
                      </a:solidFill>
                      <a:prstDash val="solid"/>
                      <a:round/>
                      <a:headEnd type="none" w="med" len="med"/>
                      <a:tailEnd type="none" w="med" len="med"/>
                    </a:lnL>
                    <a:lnR cmpd="sng" algn="ctr" cap="flat" w="38100">
                      <a:solidFill>
                        <a:srgbClr val="FF1616"/>
                      </a:solidFill>
                      <a:prstDash val="solid"/>
                      <a:round/>
                      <a:headEnd type="none" w="med" len="med"/>
                      <a:tailEnd type="none" w="med" len="med"/>
                    </a:lnR>
                    <a:lnT cmpd="sng" algn="ctr" cap="flat" w="38100">
                      <a:solidFill>
                        <a:srgbClr val="FF1616"/>
                      </a:solidFill>
                      <a:prstDash val="solid"/>
                      <a:round/>
                      <a:headEnd type="none" w="med" len="med"/>
                      <a:tailEnd type="none" w="med" len="med"/>
                    </a:lnT>
                    <a:lnB cmpd="sng" algn="ctr" cap="flat" w="38100">
                      <a:solidFill>
                        <a:srgbClr val="FF1616"/>
                      </a:solidFill>
                      <a:prstDash val="solid"/>
                      <a:round/>
                      <a:headEnd type="none" w="med" len="med"/>
                      <a:tailEnd type="none" w="med" len="med"/>
                    </a:lnB>
                  </a:tcPr>
                </a:tc>
              </a:tr>
              <a:tr h="1598775">
                <a:tc>
                  <a:txBody>
                    <a:bodyPr anchor="t" rtlCol="false"/>
                    <a:lstStyle/>
                    <a:p>
                      <a:pPr algn="ctr">
                        <a:lnSpc>
                          <a:spcPts val="3779"/>
                        </a:lnSpc>
                        <a:defRPr/>
                      </a:pPr>
                      <a:r>
                        <a:rPr lang="en-US" sz="2699">
                          <a:solidFill>
                            <a:srgbClr val="12308A"/>
                          </a:solidFill>
                          <a:latin typeface="League Spartan"/>
                          <a:ea typeface="League Spartan"/>
                          <a:cs typeface="League Spartan"/>
                          <a:sym typeface="League Spartan"/>
                        </a:rPr>
                        <a:t>2</a:t>
                      </a:r>
                      <a:endParaRPr lang="en-US" sz="1100"/>
                    </a:p>
                  </a:txBody>
                  <a:tcPr marL="190500" marR="190500" marT="190500" marB="190500" anchor="ctr">
                    <a:lnL cmpd="sng" algn="ctr" cap="flat" w="38100">
                      <a:solidFill>
                        <a:srgbClr val="FF1616"/>
                      </a:solidFill>
                      <a:prstDash val="solid"/>
                      <a:round/>
                      <a:headEnd type="none" w="med" len="med"/>
                      <a:tailEnd type="none" w="med" len="med"/>
                    </a:lnL>
                    <a:lnR cmpd="sng" algn="ctr" cap="flat" w="38100">
                      <a:solidFill>
                        <a:srgbClr val="FF1616"/>
                      </a:solidFill>
                      <a:prstDash val="solid"/>
                      <a:round/>
                      <a:headEnd type="none" w="med" len="med"/>
                      <a:tailEnd type="none" w="med" len="med"/>
                    </a:lnR>
                    <a:lnT cmpd="sng" algn="ctr" cap="flat" w="38100">
                      <a:solidFill>
                        <a:srgbClr val="FF1616"/>
                      </a:solidFill>
                      <a:prstDash val="solid"/>
                      <a:round/>
                      <a:headEnd type="none" w="med" len="med"/>
                      <a:tailEnd type="none" w="med" len="med"/>
                    </a:lnT>
                    <a:lnB cmpd="sng" algn="ctr" cap="flat" w="38100">
                      <a:solidFill>
                        <a:srgbClr val="FF1616"/>
                      </a:solidFill>
                      <a:prstDash val="solid"/>
                      <a:round/>
                      <a:headEnd type="none" w="med" len="med"/>
                      <a:tailEnd type="none" w="med" len="med"/>
                    </a:lnB>
                  </a:tcPr>
                </a:tc>
                <a:tc>
                  <a:txBody>
                    <a:bodyPr anchor="t" rtlCol="false"/>
                    <a:lstStyle/>
                    <a:p>
                      <a:pPr algn="ctr">
                        <a:lnSpc>
                          <a:spcPts val="4059"/>
                        </a:lnSpc>
                        <a:defRPr/>
                      </a:pPr>
                      <a:r>
                        <a:rPr lang="en-US" sz="2899">
                          <a:solidFill>
                            <a:srgbClr val="12308A"/>
                          </a:solidFill>
                          <a:latin typeface="League Spartan"/>
                          <a:ea typeface="League Spartan"/>
                          <a:cs typeface="League Spartan"/>
                          <a:sym typeface="League Spartan"/>
                        </a:rPr>
                        <a:t>The shuttlecock will </a:t>
                      </a:r>
                      <a:r>
                        <a:rPr lang="en-US" sz="2899">
                          <a:solidFill>
                            <a:srgbClr val="000000"/>
                          </a:solidFill>
                          <a:latin typeface="League Spartan"/>
                          <a:ea typeface="League Spartan"/>
                          <a:cs typeface="League Spartan"/>
                          <a:sym typeface="League Spartan"/>
                        </a:rPr>
                        <a:t>accelerate</a:t>
                      </a:r>
                      <a:r>
                        <a:rPr lang="en-US" sz="2899">
                          <a:solidFill>
                            <a:srgbClr val="12308A"/>
                          </a:solidFill>
                          <a:latin typeface="League Spartan"/>
                          <a:ea typeface="League Spartan"/>
                          <a:cs typeface="League Spartan"/>
                          <a:sym typeface="League Spartan"/>
                        </a:rPr>
                        <a:t> and then remain at a </a:t>
                      </a:r>
                      <a:r>
                        <a:rPr lang="en-US" sz="2899">
                          <a:solidFill>
                            <a:srgbClr val="000000"/>
                          </a:solidFill>
                          <a:latin typeface="League Spartan"/>
                          <a:ea typeface="League Spartan"/>
                          <a:cs typeface="League Spartan"/>
                          <a:sym typeface="League Spartan"/>
                        </a:rPr>
                        <a:t>constant speed</a:t>
                      </a:r>
                      <a:r>
                        <a:rPr lang="en-US" sz="2899">
                          <a:solidFill>
                            <a:srgbClr val="12308A"/>
                          </a:solidFill>
                          <a:latin typeface="League Spartan"/>
                          <a:ea typeface="League Spartan"/>
                          <a:cs typeface="League Spartan"/>
                          <a:sym typeface="League Spartan"/>
                        </a:rPr>
                        <a:t>.</a:t>
                      </a:r>
                      <a:r>
                        <a:rPr lang="en-US" sz="2899">
                          <a:solidFill>
                            <a:srgbClr val="12308A"/>
                          </a:solidFill>
                          <a:latin typeface="League Spartan"/>
                          <a:ea typeface="League Spartan"/>
                          <a:cs typeface="League Spartan"/>
                          <a:sym typeface="League Spartan"/>
                        </a:rPr>
                        <a:t> </a:t>
                      </a:r>
                      <a:endParaRPr lang="en-US" sz="1100"/>
                    </a:p>
                  </a:txBody>
                  <a:tcPr marL="190500" marR="190500" marT="190500" marB="190500" anchor="ctr">
                    <a:lnL cmpd="sng" algn="ctr" cap="flat" w="38100">
                      <a:solidFill>
                        <a:srgbClr val="FF1616"/>
                      </a:solidFill>
                      <a:prstDash val="solid"/>
                      <a:round/>
                      <a:headEnd type="none" w="med" len="med"/>
                      <a:tailEnd type="none" w="med" len="med"/>
                    </a:lnL>
                    <a:lnR cmpd="sng" algn="ctr" cap="flat" w="38100">
                      <a:solidFill>
                        <a:srgbClr val="FF1616"/>
                      </a:solidFill>
                      <a:prstDash val="solid"/>
                      <a:round/>
                      <a:headEnd type="none" w="med" len="med"/>
                      <a:tailEnd type="none" w="med" len="med"/>
                    </a:lnR>
                    <a:lnT cmpd="sng" algn="ctr" cap="flat" w="38100">
                      <a:solidFill>
                        <a:srgbClr val="FF1616"/>
                      </a:solidFill>
                      <a:prstDash val="solid"/>
                      <a:round/>
                      <a:headEnd type="none" w="med" len="med"/>
                      <a:tailEnd type="none" w="med" len="med"/>
                    </a:lnT>
                    <a:lnB cmpd="sng" algn="ctr" cap="flat" w="38100">
                      <a:solidFill>
                        <a:srgbClr val="FF1616"/>
                      </a:solidFill>
                      <a:prstDash val="solid"/>
                      <a:round/>
                      <a:headEnd type="none" w="med" len="med"/>
                      <a:tailEnd type="none" w="med" len="med"/>
                    </a:lnB>
                  </a:tcPr>
                </a:tc>
              </a:tr>
              <a:tr h="2107939">
                <a:tc>
                  <a:txBody>
                    <a:bodyPr anchor="t" rtlCol="false"/>
                    <a:lstStyle/>
                    <a:p>
                      <a:pPr algn="ctr">
                        <a:lnSpc>
                          <a:spcPts val="3779"/>
                        </a:lnSpc>
                        <a:defRPr/>
                      </a:pPr>
                      <a:r>
                        <a:rPr lang="en-US" sz="2699">
                          <a:solidFill>
                            <a:srgbClr val="12308A"/>
                          </a:solidFill>
                          <a:latin typeface="League Spartan"/>
                          <a:ea typeface="League Spartan"/>
                          <a:cs typeface="League Spartan"/>
                          <a:sym typeface="League Spartan"/>
                        </a:rPr>
                        <a:t>3</a:t>
                      </a:r>
                      <a:endParaRPr lang="en-US" sz="1100"/>
                    </a:p>
                  </a:txBody>
                  <a:tcPr marL="190500" marR="190500" marT="190500" marB="190500" anchor="ctr">
                    <a:lnL cmpd="sng" algn="ctr" cap="flat" w="38100">
                      <a:solidFill>
                        <a:srgbClr val="FF1616"/>
                      </a:solidFill>
                      <a:prstDash val="solid"/>
                      <a:round/>
                      <a:headEnd type="none" w="med" len="med"/>
                      <a:tailEnd type="none" w="med" len="med"/>
                    </a:lnL>
                    <a:lnR cmpd="sng" algn="ctr" cap="flat" w="38100">
                      <a:solidFill>
                        <a:srgbClr val="FF1616"/>
                      </a:solidFill>
                      <a:prstDash val="solid"/>
                      <a:round/>
                      <a:headEnd type="none" w="med" len="med"/>
                      <a:tailEnd type="none" w="med" len="med"/>
                    </a:lnR>
                    <a:lnT cmpd="sng" algn="ctr" cap="flat" w="38100">
                      <a:solidFill>
                        <a:srgbClr val="FF1616"/>
                      </a:solidFill>
                      <a:prstDash val="solid"/>
                      <a:round/>
                      <a:headEnd type="none" w="med" len="med"/>
                      <a:tailEnd type="none" w="med" len="med"/>
                    </a:lnT>
                    <a:lnB cmpd="sng" algn="ctr" cap="flat" w="38100">
                      <a:solidFill>
                        <a:srgbClr val="FF1616"/>
                      </a:solidFill>
                      <a:prstDash val="solid"/>
                      <a:round/>
                      <a:headEnd type="none" w="med" len="med"/>
                      <a:tailEnd type="none" w="med" len="med"/>
                    </a:lnB>
                  </a:tcPr>
                </a:tc>
                <a:tc>
                  <a:txBody>
                    <a:bodyPr anchor="t" rtlCol="false"/>
                    <a:lstStyle/>
                    <a:p>
                      <a:pPr algn="ctr">
                        <a:lnSpc>
                          <a:spcPts val="4059"/>
                        </a:lnSpc>
                        <a:defRPr/>
                      </a:pPr>
                      <a:r>
                        <a:rPr lang="en-US" sz="2899">
                          <a:solidFill>
                            <a:srgbClr val="12308A"/>
                          </a:solidFill>
                          <a:latin typeface="League Spartan"/>
                          <a:ea typeface="League Spartan"/>
                          <a:cs typeface="League Spartan"/>
                          <a:sym typeface="League Spartan"/>
                        </a:rPr>
                        <a:t>The force which changes this is </a:t>
                      </a:r>
                      <a:r>
                        <a:rPr lang="en-US" sz="2899">
                          <a:solidFill>
                            <a:srgbClr val="000000"/>
                          </a:solidFill>
                          <a:latin typeface="League Spartan"/>
                          <a:ea typeface="League Spartan"/>
                          <a:cs typeface="League Spartan"/>
                          <a:sym typeface="League Spartan"/>
                        </a:rPr>
                        <a:t>air resistance</a:t>
                      </a:r>
                      <a:r>
                        <a:rPr lang="en-US" sz="2899">
                          <a:solidFill>
                            <a:srgbClr val="12308A"/>
                          </a:solidFill>
                          <a:latin typeface="League Spartan"/>
                          <a:ea typeface="League Spartan"/>
                          <a:cs typeface="League Spartan"/>
                          <a:sym typeface="League Spartan"/>
                        </a:rPr>
                        <a:t>, which will act against the shuttlecock and slow it down.</a:t>
                      </a:r>
                      <a:endParaRPr lang="en-US" sz="1100"/>
                    </a:p>
                  </a:txBody>
                  <a:tcPr marL="190500" marR="190500" marT="190500" marB="190500" anchor="ctr">
                    <a:lnL cmpd="sng" algn="ctr" cap="flat" w="38100">
                      <a:solidFill>
                        <a:srgbClr val="FF1616"/>
                      </a:solidFill>
                      <a:prstDash val="solid"/>
                      <a:round/>
                      <a:headEnd type="none" w="med" len="med"/>
                      <a:tailEnd type="none" w="med" len="med"/>
                    </a:lnL>
                    <a:lnR cmpd="sng" algn="ctr" cap="flat" w="38100">
                      <a:solidFill>
                        <a:srgbClr val="FF1616"/>
                      </a:solidFill>
                      <a:prstDash val="solid"/>
                      <a:round/>
                      <a:headEnd type="none" w="med" len="med"/>
                      <a:tailEnd type="none" w="med" len="med"/>
                    </a:lnR>
                    <a:lnT cmpd="sng" algn="ctr" cap="flat" w="38100">
                      <a:solidFill>
                        <a:srgbClr val="FF1616"/>
                      </a:solidFill>
                      <a:prstDash val="solid"/>
                      <a:round/>
                      <a:headEnd type="none" w="med" len="med"/>
                      <a:tailEnd type="none" w="med" len="med"/>
                    </a:lnT>
                    <a:lnB cmpd="sng" algn="ctr" cap="flat" w="38100">
                      <a:solidFill>
                        <a:srgbClr val="FF1616"/>
                      </a:solidFill>
                      <a:prstDash val="solid"/>
                      <a:round/>
                      <a:headEnd type="none" w="med" len="med"/>
                      <a:tailEnd type="none" w="med" len="med"/>
                    </a:lnB>
                  </a:tcPr>
                </a:tc>
              </a:tr>
              <a:tr h="1598775">
                <a:tc>
                  <a:txBody>
                    <a:bodyPr anchor="t" rtlCol="false"/>
                    <a:lstStyle/>
                    <a:p>
                      <a:pPr algn="ctr">
                        <a:lnSpc>
                          <a:spcPts val="3779"/>
                        </a:lnSpc>
                        <a:defRPr/>
                      </a:pPr>
                      <a:r>
                        <a:rPr lang="en-US" sz="2699">
                          <a:solidFill>
                            <a:srgbClr val="12308A"/>
                          </a:solidFill>
                          <a:latin typeface="League Spartan"/>
                          <a:ea typeface="League Spartan"/>
                          <a:cs typeface="League Spartan"/>
                          <a:sym typeface="League Spartan"/>
                        </a:rPr>
                        <a:t>4</a:t>
                      </a:r>
                      <a:endParaRPr lang="en-US" sz="1100"/>
                    </a:p>
                  </a:txBody>
                  <a:tcPr marL="190500" marR="190500" marT="190500" marB="190500" anchor="ctr">
                    <a:lnL cmpd="sng" algn="ctr" cap="flat" w="38100">
                      <a:solidFill>
                        <a:srgbClr val="FF1616"/>
                      </a:solidFill>
                      <a:prstDash val="solid"/>
                      <a:round/>
                      <a:headEnd type="none" w="med" len="med"/>
                      <a:tailEnd type="none" w="med" len="med"/>
                    </a:lnL>
                    <a:lnR cmpd="sng" algn="ctr" cap="flat" w="38100">
                      <a:solidFill>
                        <a:srgbClr val="FF1616"/>
                      </a:solidFill>
                      <a:prstDash val="solid"/>
                      <a:round/>
                      <a:headEnd type="none" w="med" len="med"/>
                      <a:tailEnd type="none" w="med" len="med"/>
                    </a:lnR>
                    <a:lnT cmpd="sng" algn="ctr" cap="flat" w="38100">
                      <a:solidFill>
                        <a:srgbClr val="FF1616"/>
                      </a:solidFill>
                      <a:prstDash val="solid"/>
                      <a:round/>
                      <a:headEnd type="none" w="med" len="med"/>
                      <a:tailEnd type="none" w="med" len="med"/>
                    </a:lnT>
                    <a:lnB cmpd="sng" algn="ctr" cap="flat" w="38100">
                      <a:solidFill>
                        <a:srgbClr val="FF1616"/>
                      </a:solidFill>
                      <a:prstDash val="solid"/>
                      <a:round/>
                      <a:headEnd type="none" w="med" len="med"/>
                      <a:tailEnd type="none" w="med" len="med"/>
                    </a:lnB>
                  </a:tcPr>
                </a:tc>
                <a:tc>
                  <a:txBody>
                    <a:bodyPr anchor="t" rtlCol="false"/>
                    <a:lstStyle/>
                    <a:p>
                      <a:pPr algn="ctr">
                        <a:lnSpc>
                          <a:spcPts val="4059"/>
                        </a:lnSpc>
                        <a:defRPr/>
                      </a:pPr>
                      <a:r>
                        <a:rPr lang="en-US" sz="2899">
                          <a:solidFill>
                            <a:srgbClr val="12308A"/>
                          </a:solidFill>
                          <a:latin typeface="League Spartan"/>
                          <a:ea typeface="League Spartan"/>
                          <a:cs typeface="League Spartan"/>
                          <a:sym typeface="League Spartan"/>
                        </a:rPr>
                        <a:t>The force of air resistance will eventually bring the shuttlecock to a stop.</a:t>
                      </a:r>
                      <a:endParaRPr lang="en-US" sz="1100"/>
                    </a:p>
                  </a:txBody>
                  <a:tcPr marL="190500" marR="190500" marT="190500" marB="190500" anchor="ctr">
                    <a:lnL cmpd="sng" algn="ctr" cap="flat" w="38100">
                      <a:solidFill>
                        <a:srgbClr val="FF1616"/>
                      </a:solidFill>
                      <a:prstDash val="solid"/>
                      <a:round/>
                      <a:headEnd type="none" w="med" len="med"/>
                      <a:tailEnd type="none" w="med" len="med"/>
                    </a:lnL>
                    <a:lnR cmpd="sng" algn="ctr" cap="flat" w="38100">
                      <a:solidFill>
                        <a:srgbClr val="FF1616"/>
                      </a:solidFill>
                      <a:prstDash val="solid"/>
                      <a:round/>
                      <a:headEnd type="none" w="med" len="med"/>
                      <a:tailEnd type="none" w="med" len="med"/>
                    </a:lnR>
                    <a:lnT cmpd="sng" algn="ctr" cap="flat" w="38100">
                      <a:solidFill>
                        <a:srgbClr val="FF1616"/>
                      </a:solidFill>
                      <a:prstDash val="solid"/>
                      <a:round/>
                      <a:headEnd type="none" w="med" len="med"/>
                      <a:tailEnd type="none" w="med" len="med"/>
                    </a:lnT>
                    <a:lnB cmpd="sng" algn="ctr" cap="flat" w="38100">
                      <a:solidFill>
                        <a:srgbClr val="FF1616"/>
                      </a:solidFill>
                      <a:prstDash val="solid"/>
                      <a:round/>
                      <a:headEnd type="none" w="med" len="med"/>
                      <a:tailEnd type="none" w="med" len="med"/>
                    </a:lnB>
                  </a:tcPr>
                </a:tc>
              </a:tr>
            </a:tbl>
          </a:graphicData>
        </a:graphic>
      </p:graphicFrame>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E0DEDF"/>
        </a:solidFill>
      </p:bgPr>
    </p:bg>
    <p:spTree>
      <p:nvGrpSpPr>
        <p:cNvPr id="1" name=""/>
        <p:cNvGrpSpPr/>
        <p:nvPr/>
      </p:nvGrpSpPr>
      <p:grpSpPr>
        <a:xfrm>
          <a:off x="0" y="0"/>
          <a:ext cx="0" cy="0"/>
          <a:chOff x="0" y="0"/>
          <a:chExt cx="0" cy="0"/>
        </a:xfrm>
      </p:grpSpPr>
      <p:grpSp>
        <p:nvGrpSpPr>
          <p:cNvPr name="Group 2" id="2"/>
          <p:cNvGrpSpPr/>
          <p:nvPr/>
        </p:nvGrpSpPr>
        <p:grpSpPr>
          <a:xfrm rot="0">
            <a:off x="0" y="-27687"/>
            <a:ext cx="18288000" cy="1569705"/>
            <a:chOff x="0" y="0"/>
            <a:chExt cx="6186311" cy="530986"/>
          </a:xfrm>
        </p:grpSpPr>
        <p:sp>
          <p:nvSpPr>
            <p:cNvPr name="Freeform 3" id="3"/>
            <p:cNvSpPr/>
            <p:nvPr/>
          </p:nvSpPr>
          <p:spPr>
            <a:xfrm flipH="false" flipV="false" rot="0">
              <a:off x="0" y="0"/>
              <a:ext cx="6186311" cy="530986"/>
            </a:xfrm>
            <a:custGeom>
              <a:avLst/>
              <a:gdLst/>
              <a:ahLst/>
              <a:cxnLst/>
              <a:rect r="r" b="b" t="t" l="l"/>
              <a:pathLst>
                <a:path h="530986" w="6186311">
                  <a:moveTo>
                    <a:pt x="0" y="0"/>
                  </a:moveTo>
                  <a:lnTo>
                    <a:pt x="6186311" y="0"/>
                  </a:lnTo>
                  <a:lnTo>
                    <a:pt x="6186311" y="530986"/>
                  </a:lnTo>
                  <a:lnTo>
                    <a:pt x="0" y="530986"/>
                  </a:lnTo>
                  <a:close/>
                </a:path>
              </a:pathLst>
            </a:custGeom>
            <a:solidFill>
              <a:srgbClr val="12308A"/>
            </a:solidFill>
          </p:spPr>
        </p:sp>
      </p:grpSp>
      <p:sp>
        <p:nvSpPr>
          <p:cNvPr name="Freeform 4" id="4"/>
          <p:cNvSpPr/>
          <p:nvPr/>
        </p:nvSpPr>
        <p:spPr>
          <a:xfrm flipH="false" flipV="false" rot="0">
            <a:off x="4709555" y="3888704"/>
            <a:ext cx="8868890" cy="2999297"/>
          </a:xfrm>
          <a:custGeom>
            <a:avLst/>
            <a:gdLst/>
            <a:ahLst/>
            <a:cxnLst/>
            <a:rect r="r" b="b" t="t" l="l"/>
            <a:pathLst>
              <a:path h="2999297" w="8868890">
                <a:moveTo>
                  <a:pt x="0" y="0"/>
                </a:moveTo>
                <a:lnTo>
                  <a:pt x="8868890" y="0"/>
                </a:lnTo>
                <a:lnTo>
                  <a:pt x="8868890" y="2999297"/>
                </a:lnTo>
                <a:lnTo>
                  <a:pt x="0" y="299929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3864974" y="140862"/>
            <a:ext cx="26017948" cy="1193800"/>
          </a:xfrm>
          <a:prstGeom prst="rect">
            <a:avLst/>
          </a:prstGeom>
        </p:spPr>
        <p:txBody>
          <a:bodyPr anchor="t" rtlCol="false" tIns="0" lIns="0" bIns="0" rIns="0">
            <a:spAutoFit/>
          </a:bodyPr>
          <a:lstStyle/>
          <a:p>
            <a:pPr algn="ctr">
              <a:lnSpc>
                <a:spcPts val="9799"/>
              </a:lnSpc>
              <a:spcBef>
                <a:spcPct val="0"/>
              </a:spcBef>
            </a:pPr>
            <a:r>
              <a:rPr lang="en-US" sz="6999">
                <a:solidFill>
                  <a:srgbClr val="E0DEDF"/>
                </a:solidFill>
                <a:latin typeface="League Spartan"/>
                <a:ea typeface="League Spartan"/>
                <a:cs typeface="League Spartan"/>
                <a:sym typeface="League Spartan"/>
              </a:rPr>
              <a:t>THE LAW OF INERTIA- RECAP </a:t>
            </a:r>
          </a:p>
        </p:txBody>
      </p:sp>
      <p:sp>
        <p:nvSpPr>
          <p:cNvPr name="TextBox 6" id="6"/>
          <p:cNvSpPr txBox="true"/>
          <p:nvPr/>
        </p:nvSpPr>
        <p:spPr>
          <a:xfrm rot="0">
            <a:off x="3386165" y="2083623"/>
            <a:ext cx="11515671" cy="1401547"/>
          </a:xfrm>
          <a:prstGeom prst="rect">
            <a:avLst/>
          </a:prstGeom>
        </p:spPr>
        <p:txBody>
          <a:bodyPr anchor="t" rtlCol="false" tIns="0" lIns="0" bIns="0" rIns="0">
            <a:spAutoFit/>
          </a:bodyPr>
          <a:lstStyle/>
          <a:p>
            <a:pPr algn="ctr">
              <a:lnSpc>
                <a:spcPts val="5699"/>
              </a:lnSpc>
              <a:spcBef>
                <a:spcPct val="0"/>
              </a:spcBef>
            </a:pPr>
            <a:r>
              <a:rPr lang="en-US" b="true" sz="4070">
                <a:solidFill>
                  <a:srgbClr val="12308A"/>
                </a:solidFill>
                <a:latin typeface="League Spartan"/>
                <a:ea typeface="League Spartan"/>
                <a:cs typeface="League Spartan"/>
                <a:sym typeface="League Spartan"/>
              </a:rPr>
              <a:t> Use the words below to fill in the gaps to describe Newton's First Law of Motion </a:t>
            </a:r>
          </a:p>
        </p:txBody>
      </p:sp>
      <p:sp>
        <p:nvSpPr>
          <p:cNvPr name="TextBox 7" id="7"/>
          <p:cNvSpPr txBox="true"/>
          <p:nvPr/>
        </p:nvSpPr>
        <p:spPr>
          <a:xfrm rot="0">
            <a:off x="1268241" y="7430926"/>
            <a:ext cx="15751518" cy="2830610"/>
          </a:xfrm>
          <a:prstGeom prst="rect">
            <a:avLst/>
          </a:prstGeom>
        </p:spPr>
        <p:txBody>
          <a:bodyPr anchor="t" rtlCol="false" tIns="0" lIns="0" bIns="0" rIns="0">
            <a:spAutoFit/>
          </a:bodyPr>
          <a:lstStyle/>
          <a:p>
            <a:pPr algn="ctr">
              <a:lnSpc>
                <a:spcPts val="5682"/>
              </a:lnSpc>
              <a:spcBef>
                <a:spcPct val="0"/>
              </a:spcBef>
            </a:pPr>
            <a:r>
              <a:rPr lang="en-US" sz="4058">
                <a:solidFill>
                  <a:srgbClr val="12308A"/>
                </a:solidFill>
                <a:latin typeface="League Spartan"/>
                <a:ea typeface="League Spartan"/>
                <a:cs typeface="League Spartan"/>
                <a:sym typeface="League Spartan"/>
              </a:rPr>
              <a:t>‘_______ is the force required to change the state of motion. Unless acted upon by an _______ force, an object at ______ remains at rest, or if in motion, it continues to move in a ________ line with _______ speed.’</a:t>
            </a:r>
          </a:p>
        </p:txBody>
      </p:sp>
      <p:sp>
        <p:nvSpPr>
          <p:cNvPr name="TextBox 8" id="8"/>
          <p:cNvSpPr txBox="true"/>
          <p:nvPr/>
        </p:nvSpPr>
        <p:spPr>
          <a:xfrm rot="0">
            <a:off x="5359003" y="4413249"/>
            <a:ext cx="7569994" cy="2089151"/>
          </a:xfrm>
          <a:prstGeom prst="rect">
            <a:avLst/>
          </a:prstGeom>
        </p:spPr>
        <p:txBody>
          <a:bodyPr anchor="t" rtlCol="false" tIns="0" lIns="0" bIns="0" rIns="0">
            <a:spAutoFit/>
          </a:bodyPr>
          <a:lstStyle/>
          <a:p>
            <a:pPr algn="ctr">
              <a:lnSpc>
                <a:spcPts val="5599"/>
              </a:lnSpc>
            </a:pPr>
            <a:r>
              <a:rPr lang="en-US" sz="3999">
                <a:solidFill>
                  <a:srgbClr val="F8FCFE"/>
                </a:solidFill>
                <a:latin typeface="League Spartan"/>
                <a:ea typeface="League Spartan"/>
                <a:cs typeface="League Spartan"/>
                <a:sym typeface="League Spartan"/>
              </a:rPr>
              <a:t>curved      rest     changing </a:t>
            </a:r>
          </a:p>
          <a:p>
            <a:pPr algn="ctr">
              <a:lnSpc>
                <a:spcPts val="5599"/>
              </a:lnSpc>
            </a:pPr>
            <a:r>
              <a:rPr lang="en-US" sz="3999">
                <a:solidFill>
                  <a:srgbClr val="F8FCFE"/>
                </a:solidFill>
                <a:latin typeface="League Spartan"/>
                <a:ea typeface="League Spartan"/>
                <a:cs typeface="League Spartan"/>
                <a:sym typeface="League Spartan"/>
              </a:rPr>
              <a:t>constant      straight</a:t>
            </a:r>
          </a:p>
          <a:p>
            <a:pPr algn="ctr">
              <a:lnSpc>
                <a:spcPts val="5599"/>
              </a:lnSpc>
            </a:pPr>
            <a:r>
              <a:rPr lang="en-US" sz="3999">
                <a:solidFill>
                  <a:srgbClr val="F8FCFE"/>
                </a:solidFill>
                <a:latin typeface="League Spartan"/>
                <a:ea typeface="League Spartan"/>
                <a:cs typeface="League Spartan"/>
                <a:sym typeface="League Spartan"/>
              </a:rPr>
              <a:t>external       added</a:t>
            </a:r>
            <a:r>
              <a:rPr lang="en-US" b="true" sz="3999">
                <a:solidFill>
                  <a:srgbClr val="F8FCFE"/>
                </a:solidFill>
                <a:latin typeface="League Spartan"/>
                <a:ea typeface="League Spartan"/>
                <a:cs typeface="League Spartan"/>
                <a:sym typeface="League Spartan"/>
              </a:rPr>
              <a:t>       inertia</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E0DEDF"/>
        </a:solidFill>
      </p:bgPr>
    </p:bg>
    <p:spTree>
      <p:nvGrpSpPr>
        <p:cNvPr id="1" name=""/>
        <p:cNvGrpSpPr/>
        <p:nvPr/>
      </p:nvGrpSpPr>
      <p:grpSpPr>
        <a:xfrm>
          <a:off x="0" y="0"/>
          <a:ext cx="0" cy="0"/>
          <a:chOff x="0" y="0"/>
          <a:chExt cx="0" cy="0"/>
        </a:xfrm>
      </p:grpSpPr>
      <p:grpSp>
        <p:nvGrpSpPr>
          <p:cNvPr name="Group 2" id="2"/>
          <p:cNvGrpSpPr/>
          <p:nvPr/>
        </p:nvGrpSpPr>
        <p:grpSpPr>
          <a:xfrm rot="0">
            <a:off x="0" y="-27687"/>
            <a:ext cx="18288000" cy="1569705"/>
            <a:chOff x="0" y="0"/>
            <a:chExt cx="6186311" cy="530986"/>
          </a:xfrm>
        </p:grpSpPr>
        <p:sp>
          <p:nvSpPr>
            <p:cNvPr name="Freeform 3" id="3"/>
            <p:cNvSpPr/>
            <p:nvPr/>
          </p:nvSpPr>
          <p:spPr>
            <a:xfrm flipH="false" flipV="false" rot="0">
              <a:off x="0" y="0"/>
              <a:ext cx="6186311" cy="530986"/>
            </a:xfrm>
            <a:custGeom>
              <a:avLst/>
              <a:gdLst/>
              <a:ahLst/>
              <a:cxnLst/>
              <a:rect r="r" b="b" t="t" l="l"/>
              <a:pathLst>
                <a:path h="530986" w="6186311">
                  <a:moveTo>
                    <a:pt x="0" y="0"/>
                  </a:moveTo>
                  <a:lnTo>
                    <a:pt x="6186311" y="0"/>
                  </a:lnTo>
                  <a:lnTo>
                    <a:pt x="6186311" y="530986"/>
                  </a:lnTo>
                  <a:lnTo>
                    <a:pt x="0" y="530986"/>
                  </a:lnTo>
                  <a:close/>
                </a:path>
              </a:pathLst>
            </a:custGeom>
            <a:solidFill>
              <a:srgbClr val="12308A"/>
            </a:solidFill>
          </p:spPr>
        </p:sp>
      </p:grpSp>
      <p:sp>
        <p:nvSpPr>
          <p:cNvPr name="Freeform 4" id="4"/>
          <p:cNvSpPr/>
          <p:nvPr/>
        </p:nvSpPr>
        <p:spPr>
          <a:xfrm flipH="false" flipV="false" rot="0">
            <a:off x="4709555" y="3888704"/>
            <a:ext cx="8868890" cy="2999297"/>
          </a:xfrm>
          <a:custGeom>
            <a:avLst/>
            <a:gdLst/>
            <a:ahLst/>
            <a:cxnLst/>
            <a:rect r="r" b="b" t="t" l="l"/>
            <a:pathLst>
              <a:path h="2999297" w="8868890">
                <a:moveTo>
                  <a:pt x="0" y="0"/>
                </a:moveTo>
                <a:lnTo>
                  <a:pt x="8868890" y="0"/>
                </a:lnTo>
                <a:lnTo>
                  <a:pt x="8868890" y="2999297"/>
                </a:lnTo>
                <a:lnTo>
                  <a:pt x="0" y="299929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3864974" y="140862"/>
            <a:ext cx="26017948" cy="1193800"/>
          </a:xfrm>
          <a:prstGeom prst="rect">
            <a:avLst/>
          </a:prstGeom>
        </p:spPr>
        <p:txBody>
          <a:bodyPr anchor="t" rtlCol="false" tIns="0" lIns="0" bIns="0" rIns="0">
            <a:spAutoFit/>
          </a:bodyPr>
          <a:lstStyle/>
          <a:p>
            <a:pPr algn="ctr">
              <a:lnSpc>
                <a:spcPts val="9799"/>
              </a:lnSpc>
              <a:spcBef>
                <a:spcPct val="0"/>
              </a:spcBef>
            </a:pPr>
            <a:r>
              <a:rPr lang="en-US" sz="6999">
                <a:solidFill>
                  <a:srgbClr val="E0DEDF"/>
                </a:solidFill>
                <a:latin typeface="League Spartan"/>
                <a:ea typeface="League Spartan"/>
                <a:cs typeface="League Spartan"/>
                <a:sym typeface="League Spartan"/>
              </a:rPr>
              <a:t>THE LAW OF INERTIA- RECAP </a:t>
            </a:r>
          </a:p>
        </p:txBody>
      </p:sp>
      <p:sp>
        <p:nvSpPr>
          <p:cNvPr name="TextBox 6" id="6"/>
          <p:cNvSpPr txBox="true"/>
          <p:nvPr/>
        </p:nvSpPr>
        <p:spPr>
          <a:xfrm rot="0">
            <a:off x="3386165" y="2083623"/>
            <a:ext cx="11515671" cy="1401547"/>
          </a:xfrm>
          <a:prstGeom prst="rect">
            <a:avLst/>
          </a:prstGeom>
        </p:spPr>
        <p:txBody>
          <a:bodyPr anchor="t" rtlCol="false" tIns="0" lIns="0" bIns="0" rIns="0">
            <a:spAutoFit/>
          </a:bodyPr>
          <a:lstStyle/>
          <a:p>
            <a:pPr algn="ctr">
              <a:lnSpc>
                <a:spcPts val="5699"/>
              </a:lnSpc>
              <a:spcBef>
                <a:spcPct val="0"/>
              </a:spcBef>
            </a:pPr>
            <a:r>
              <a:rPr lang="en-US" b="true" sz="4070">
                <a:solidFill>
                  <a:srgbClr val="12308A"/>
                </a:solidFill>
                <a:latin typeface="League Spartan"/>
                <a:ea typeface="League Spartan"/>
                <a:cs typeface="League Spartan"/>
                <a:sym typeface="League Spartan"/>
              </a:rPr>
              <a:t> Use the words below to fill in the gaps to describe Newton's First Law of Motion </a:t>
            </a:r>
          </a:p>
        </p:txBody>
      </p:sp>
      <p:sp>
        <p:nvSpPr>
          <p:cNvPr name="TextBox 7" id="7"/>
          <p:cNvSpPr txBox="true"/>
          <p:nvPr/>
        </p:nvSpPr>
        <p:spPr>
          <a:xfrm rot="0">
            <a:off x="1268241" y="7430926"/>
            <a:ext cx="15751518" cy="2830610"/>
          </a:xfrm>
          <a:prstGeom prst="rect">
            <a:avLst/>
          </a:prstGeom>
        </p:spPr>
        <p:txBody>
          <a:bodyPr anchor="t" rtlCol="false" tIns="0" lIns="0" bIns="0" rIns="0">
            <a:spAutoFit/>
          </a:bodyPr>
          <a:lstStyle/>
          <a:p>
            <a:pPr algn="ctr">
              <a:lnSpc>
                <a:spcPts val="5682"/>
              </a:lnSpc>
              <a:spcBef>
                <a:spcPct val="0"/>
              </a:spcBef>
            </a:pPr>
            <a:r>
              <a:rPr lang="en-US" sz="4058">
                <a:solidFill>
                  <a:srgbClr val="12308A"/>
                </a:solidFill>
                <a:latin typeface="League Spartan"/>
                <a:ea typeface="League Spartan"/>
                <a:cs typeface="League Spartan"/>
                <a:sym typeface="League Spartan"/>
              </a:rPr>
              <a:t>‘</a:t>
            </a:r>
            <a:r>
              <a:rPr lang="en-US" sz="4058">
                <a:solidFill>
                  <a:srgbClr val="FF1616"/>
                </a:solidFill>
                <a:latin typeface="League Spartan"/>
                <a:ea typeface="League Spartan"/>
                <a:cs typeface="League Spartan"/>
                <a:sym typeface="League Spartan"/>
              </a:rPr>
              <a:t>Inertia</a:t>
            </a:r>
            <a:r>
              <a:rPr lang="en-US" sz="4058">
                <a:solidFill>
                  <a:srgbClr val="12308A"/>
                </a:solidFill>
                <a:latin typeface="League Spartan"/>
                <a:ea typeface="League Spartan"/>
                <a:cs typeface="League Spartan"/>
                <a:sym typeface="League Spartan"/>
              </a:rPr>
              <a:t> is the force required to change the state of motion. Unless acted upon by an </a:t>
            </a:r>
            <a:r>
              <a:rPr lang="en-US" sz="4058">
                <a:solidFill>
                  <a:srgbClr val="FF1616"/>
                </a:solidFill>
                <a:latin typeface="League Spartan"/>
                <a:ea typeface="League Spartan"/>
                <a:cs typeface="League Spartan"/>
                <a:sym typeface="League Spartan"/>
              </a:rPr>
              <a:t>external</a:t>
            </a:r>
            <a:r>
              <a:rPr lang="en-US" sz="4058">
                <a:solidFill>
                  <a:srgbClr val="12308A"/>
                </a:solidFill>
                <a:latin typeface="League Spartan"/>
                <a:ea typeface="League Spartan"/>
                <a:cs typeface="League Spartan"/>
                <a:sym typeface="League Spartan"/>
              </a:rPr>
              <a:t> force, an object at </a:t>
            </a:r>
            <a:r>
              <a:rPr lang="en-US" sz="4058">
                <a:solidFill>
                  <a:srgbClr val="FF1616"/>
                </a:solidFill>
                <a:latin typeface="League Spartan"/>
                <a:ea typeface="League Spartan"/>
                <a:cs typeface="League Spartan"/>
                <a:sym typeface="League Spartan"/>
              </a:rPr>
              <a:t>rest </a:t>
            </a:r>
            <a:r>
              <a:rPr lang="en-US" sz="4058">
                <a:solidFill>
                  <a:srgbClr val="12308A"/>
                </a:solidFill>
                <a:latin typeface="League Spartan"/>
                <a:ea typeface="League Spartan"/>
                <a:cs typeface="League Spartan"/>
                <a:sym typeface="League Spartan"/>
              </a:rPr>
              <a:t>remains at rest, or if in motion, it continues to move in a </a:t>
            </a:r>
            <a:r>
              <a:rPr lang="en-US" sz="4058">
                <a:solidFill>
                  <a:srgbClr val="FF1616"/>
                </a:solidFill>
                <a:latin typeface="League Spartan"/>
                <a:ea typeface="League Spartan"/>
                <a:cs typeface="League Spartan"/>
                <a:sym typeface="League Spartan"/>
              </a:rPr>
              <a:t>straight</a:t>
            </a:r>
            <a:r>
              <a:rPr lang="en-US" sz="4058">
                <a:solidFill>
                  <a:srgbClr val="12308A"/>
                </a:solidFill>
                <a:latin typeface="League Spartan"/>
                <a:ea typeface="League Spartan"/>
                <a:cs typeface="League Spartan"/>
                <a:sym typeface="League Spartan"/>
              </a:rPr>
              <a:t> line with </a:t>
            </a:r>
            <a:r>
              <a:rPr lang="en-US" sz="4058">
                <a:solidFill>
                  <a:srgbClr val="FF1616"/>
                </a:solidFill>
                <a:latin typeface="League Spartan"/>
                <a:ea typeface="League Spartan"/>
                <a:cs typeface="League Spartan"/>
                <a:sym typeface="League Spartan"/>
              </a:rPr>
              <a:t>constant</a:t>
            </a:r>
            <a:r>
              <a:rPr lang="en-US" sz="4058">
                <a:solidFill>
                  <a:srgbClr val="12308A"/>
                </a:solidFill>
                <a:latin typeface="League Spartan"/>
                <a:ea typeface="League Spartan"/>
                <a:cs typeface="League Spartan"/>
                <a:sym typeface="League Spartan"/>
              </a:rPr>
              <a:t> speed.’</a:t>
            </a:r>
          </a:p>
        </p:txBody>
      </p:sp>
      <p:sp>
        <p:nvSpPr>
          <p:cNvPr name="TextBox 8" id="8"/>
          <p:cNvSpPr txBox="true"/>
          <p:nvPr/>
        </p:nvSpPr>
        <p:spPr>
          <a:xfrm rot="0">
            <a:off x="5359003" y="4413249"/>
            <a:ext cx="7569994" cy="2089151"/>
          </a:xfrm>
          <a:prstGeom prst="rect">
            <a:avLst/>
          </a:prstGeom>
        </p:spPr>
        <p:txBody>
          <a:bodyPr anchor="t" rtlCol="false" tIns="0" lIns="0" bIns="0" rIns="0">
            <a:spAutoFit/>
          </a:bodyPr>
          <a:lstStyle/>
          <a:p>
            <a:pPr algn="ctr">
              <a:lnSpc>
                <a:spcPts val="5599"/>
              </a:lnSpc>
            </a:pPr>
            <a:r>
              <a:rPr lang="en-US" sz="3999">
                <a:solidFill>
                  <a:srgbClr val="F8FCFE"/>
                </a:solidFill>
                <a:latin typeface="League Spartan"/>
                <a:ea typeface="League Spartan"/>
                <a:cs typeface="League Spartan"/>
                <a:sym typeface="League Spartan"/>
              </a:rPr>
              <a:t>curved      rest     changing </a:t>
            </a:r>
          </a:p>
          <a:p>
            <a:pPr algn="ctr">
              <a:lnSpc>
                <a:spcPts val="5599"/>
              </a:lnSpc>
            </a:pPr>
            <a:r>
              <a:rPr lang="en-US" sz="3999">
                <a:solidFill>
                  <a:srgbClr val="F8FCFE"/>
                </a:solidFill>
                <a:latin typeface="League Spartan"/>
                <a:ea typeface="League Spartan"/>
                <a:cs typeface="League Spartan"/>
                <a:sym typeface="League Spartan"/>
              </a:rPr>
              <a:t>constant      straight</a:t>
            </a:r>
          </a:p>
          <a:p>
            <a:pPr algn="ctr">
              <a:lnSpc>
                <a:spcPts val="5599"/>
              </a:lnSpc>
            </a:pPr>
            <a:r>
              <a:rPr lang="en-US" sz="3999">
                <a:solidFill>
                  <a:srgbClr val="F8FCFE"/>
                </a:solidFill>
                <a:latin typeface="League Spartan"/>
                <a:ea typeface="League Spartan"/>
                <a:cs typeface="League Spartan"/>
                <a:sym typeface="League Spartan"/>
              </a:rPr>
              <a:t>external       added</a:t>
            </a:r>
            <a:r>
              <a:rPr lang="en-US" b="true" sz="3999">
                <a:solidFill>
                  <a:srgbClr val="F8FCFE"/>
                </a:solidFill>
                <a:latin typeface="League Spartan"/>
                <a:ea typeface="League Spartan"/>
                <a:cs typeface="League Spartan"/>
                <a:sym typeface="League Spartan"/>
              </a:rPr>
              <a:t>       inertia</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E0DEDF"/>
        </a:solidFill>
      </p:bgPr>
    </p:bg>
    <p:spTree>
      <p:nvGrpSpPr>
        <p:cNvPr id="1" name=""/>
        <p:cNvGrpSpPr/>
        <p:nvPr/>
      </p:nvGrpSpPr>
      <p:grpSpPr>
        <a:xfrm>
          <a:off x="0" y="0"/>
          <a:ext cx="0" cy="0"/>
          <a:chOff x="0" y="0"/>
          <a:chExt cx="0" cy="0"/>
        </a:xfrm>
      </p:grpSpPr>
      <p:grpSp>
        <p:nvGrpSpPr>
          <p:cNvPr name="Group 2" id="2"/>
          <p:cNvGrpSpPr/>
          <p:nvPr/>
        </p:nvGrpSpPr>
        <p:grpSpPr>
          <a:xfrm rot="0">
            <a:off x="0" y="-27687"/>
            <a:ext cx="18288000" cy="1569705"/>
            <a:chOff x="0" y="0"/>
            <a:chExt cx="6186311" cy="530986"/>
          </a:xfrm>
        </p:grpSpPr>
        <p:sp>
          <p:nvSpPr>
            <p:cNvPr name="Freeform 3" id="3"/>
            <p:cNvSpPr/>
            <p:nvPr/>
          </p:nvSpPr>
          <p:spPr>
            <a:xfrm flipH="false" flipV="false" rot="0">
              <a:off x="0" y="0"/>
              <a:ext cx="6186311" cy="530986"/>
            </a:xfrm>
            <a:custGeom>
              <a:avLst/>
              <a:gdLst/>
              <a:ahLst/>
              <a:cxnLst/>
              <a:rect r="r" b="b" t="t" l="l"/>
              <a:pathLst>
                <a:path h="530986" w="6186311">
                  <a:moveTo>
                    <a:pt x="0" y="0"/>
                  </a:moveTo>
                  <a:lnTo>
                    <a:pt x="6186311" y="0"/>
                  </a:lnTo>
                  <a:lnTo>
                    <a:pt x="6186311" y="530986"/>
                  </a:lnTo>
                  <a:lnTo>
                    <a:pt x="0" y="530986"/>
                  </a:lnTo>
                  <a:close/>
                </a:path>
              </a:pathLst>
            </a:custGeom>
            <a:solidFill>
              <a:srgbClr val="12308A"/>
            </a:solidFill>
          </p:spPr>
        </p:sp>
      </p:grpSp>
      <p:grpSp>
        <p:nvGrpSpPr>
          <p:cNvPr name="Group 4" id="4"/>
          <p:cNvGrpSpPr/>
          <p:nvPr/>
        </p:nvGrpSpPr>
        <p:grpSpPr>
          <a:xfrm rot="0">
            <a:off x="15246393" y="7340993"/>
            <a:ext cx="5144013" cy="5144013"/>
            <a:chOff x="0" y="0"/>
            <a:chExt cx="6350000" cy="6350000"/>
          </a:xfrm>
        </p:grpSpPr>
        <p:sp>
          <p:nvSpPr>
            <p:cNvPr name="Freeform 5" id="5"/>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9353"/>
            </a:solidFill>
          </p:spPr>
        </p:sp>
      </p:grpSp>
      <p:sp>
        <p:nvSpPr>
          <p:cNvPr name="Freeform 6" id="6"/>
          <p:cNvSpPr/>
          <p:nvPr/>
        </p:nvSpPr>
        <p:spPr>
          <a:xfrm flipH="false" flipV="false" rot="0">
            <a:off x="7054327" y="4839727"/>
            <a:ext cx="9527133" cy="3394041"/>
          </a:xfrm>
          <a:custGeom>
            <a:avLst/>
            <a:gdLst/>
            <a:ahLst/>
            <a:cxnLst/>
            <a:rect r="r" b="b" t="t" l="l"/>
            <a:pathLst>
              <a:path h="3394041" w="9527133">
                <a:moveTo>
                  <a:pt x="0" y="0"/>
                </a:moveTo>
                <a:lnTo>
                  <a:pt x="9527133" y="0"/>
                </a:lnTo>
                <a:lnTo>
                  <a:pt x="9527133" y="3394041"/>
                </a:lnTo>
                <a:lnTo>
                  <a:pt x="0" y="339404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7" id="7"/>
          <p:cNvGrpSpPr>
            <a:grpSpLocks noChangeAspect="true"/>
          </p:cNvGrpSpPr>
          <p:nvPr/>
        </p:nvGrpSpPr>
        <p:grpSpPr>
          <a:xfrm rot="0">
            <a:off x="459649" y="4839727"/>
            <a:ext cx="5978782" cy="3363023"/>
            <a:chOff x="0" y="0"/>
            <a:chExt cx="11289030" cy="6350000"/>
          </a:xfrm>
        </p:grpSpPr>
        <p:sp>
          <p:nvSpPr>
            <p:cNvPr name="Freeform 8" id="8"/>
            <p:cNvSpPr/>
            <p:nvPr/>
          </p:nvSpPr>
          <p:spPr>
            <a:xfrm flipH="false" flipV="false" rot="0">
              <a:off x="0" y="0"/>
              <a:ext cx="11287761" cy="6350000"/>
            </a:xfrm>
            <a:custGeom>
              <a:avLst/>
              <a:gdLst/>
              <a:ahLst/>
              <a:cxnLst/>
              <a:rect r="r" b="b" t="t" l="l"/>
              <a:pathLst>
                <a:path h="6350000" w="11287761">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4"/>
              <a:stretch>
                <a:fillRect l="0" t="-7116" r="0" b="-7116"/>
              </a:stretch>
            </a:blipFill>
          </p:spPr>
        </p:sp>
      </p:grpSp>
      <p:sp>
        <p:nvSpPr>
          <p:cNvPr name="TextBox 9" id="9"/>
          <p:cNvSpPr txBox="true"/>
          <p:nvPr/>
        </p:nvSpPr>
        <p:spPr>
          <a:xfrm rot="0">
            <a:off x="-3864974" y="150387"/>
            <a:ext cx="26017948" cy="1045209"/>
          </a:xfrm>
          <a:prstGeom prst="rect">
            <a:avLst/>
          </a:prstGeom>
        </p:spPr>
        <p:txBody>
          <a:bodyPr anchor="t" rtlCol="false" tIns="0" lIns="0" bIns="0" rIns="0">
            <a:spAutoFit/>
          </a:bodyPr>
          <a:lstStyle/>
          <a:p>
            <a:pPr algn="ctr">
              <a:lnSpc>
                <a:spcPts val="8540"/>
              </a:lnSpc>
              <a:spcBef>
                <a:spcPct val="0"/>
              </a:spcBef>
            </a:pPr>
            <a:r>
              <a:rPr lang="en-US" sz="6100">
                <a:solidFill>
                  <a:srgbClr val="E0DEDF"/>
                </a:solidFill>
                <a:latin typeface="League Spartan"/>
                <a:ea typeface="League Spartan"/>
                <a:cs typeface="League Spartan"/>
                <a:sym typeface="League Spartan"/>
              </a:rPr>
              <a:t>SECOND LAW- THE LAW OF ACCELERATION</a:t>
            </a:r>
          </a:p>
        </p:txBody>
      </p:sp>
      <p:sp>
        <p:nvSpPr>
          <p:cNvPr name="TextBox 10" id="10"/>
          <p:cNvSpPr txBox="true"/>
          <p:nvPr/>
        </p:nvSpPr>
        <p:spPr>
          <a:xfrm rot="0">
            <a:off x="1477276" y="1935328"/>
            <a:ext cx="15333449" cy="2334260"/>
          </a:xfrm>
          <a:prstGeom prst="rect">
            <a:avLst/>
          </a:prstGeom>
        </p:spPr>
        <p:txBody>
          <a:bodyPr anchor="t" rtlCol="false" tIns="0" lIns="0" bIns="0" rIns="0">
            <a:spAutoFit/>
          </a:bodyPr>
          <a:lstStyle/>
          <a:p>
            <a:pPr algn="ctr">
              <a:lnSpc>
                <a:spcPts val="4409"/>
              </a:lnSpc>
            </a:pPr>
            <a:r>
              <a:rPr lang="en-US" sz="3150">
                <a:solidFill>
                  <a:srgbClr val="000000"/>
                </a:solidFill>
                <a:latin typeface="League Spartan"/>
                <a:ea typeface="League Spartan"/>
                <a:cs typeface="League Spartan"/>
                <a:sym typeface="League Spartan"/>
              </a:rPr>
              <a:t>Newton's Second Law of Motion States: </a:t>
            </a:r>
          </a:p>
          <a:p>
            <a:pPr algn="ctr">
              <a:lnSpc>
                <a:spcPts val="4409"/>
              </a:lnSpc>
            </a:pPr>
            <a:r>
              <a:rPr lang="en-US" b="true" sz="3150">
                <a:solidFill>
                  <a:srgbClr val="000000"/>
                </a:solidFill>
                <a:latin typeface="League Spartan"/>
                <a:ea typeface="League Spartan"/>
                <a:cs typeface="League Spartan"/>
                <a:sym typeface="League Spartan"/>
              </a:rPr>
              <a:t> </a:t>
            </a:r>
          </a:p>
          <a:p>
            <a:pPr algn="ctr">
              <a:lnSpc>
                <a:spcPts val="4969"/>
              </a:lnSpc>
            </a:pPr>
            <a:r>
              <a:rPr lang="en-US" b="true" sz="3549">
                <a:solidFill>
                  <a:srgbClr val="12308A"/>
                </a:solidFill>
                <a:latin typeface="League Spartan"/>
                <a:ea typeface="League Spartan"/>
                <a:cs typeface="League Spartan"/>
                <a:sym typeface="League Spartan"/>
              </a:rPr>
              <a:t>‘A </a:t>
            </a:r>
            <a:r>
              <a:rPr lang="en-US" b="true" sz="3549">
                <a:solidFill>
                  <a:srgbClr val="000000"/>
                </a:solidFill>
                <a:latin typeface="League Spartan"/>
                <a:ea typeface="League Spartan"/>
                <a:cs typeface="League Spartan"/>
                <a:sym typeface="League Spartan"/>
              </a:rPr>
              <a:t>force</a:t>
            </a:r>
            <a:r>
              <a:rPr lang="en-US" b="true" sz="3549">
                <a:solidFill>
                  <a:srgbClr val="12308A"/>
                </a:solidFill>
                <a:latin typeface="League Spartan"/>
                <a:ea typeface="League Spartan"/>
                <a:cs typeface="League Spartan"/>
                <a:sym typeface="League Spartan"/>
              </a:rPr>
              <a:t> upon an object causes it to </a:t>
            </a:r>
            <a:r>
              <a:rPr lang="en-US" b="true" sz="3549">
                <a:solidFill>
                  <a:srgbClr val="000000"/>
                </a:solidFill>
                <a:latin typeface="League Spartan"/>
                <a:ea typeface="League Spartan"/>
                <a:cs typeface="League Spartan"/>
                <a:sym typeface="League Spartan"/>
              </a:rPr>
              <a:t>accelerate</a:t>
            </a:r>
            <a:r>
              <a:rPr lang="en-US" b="true" sz="3549">
                <a:solidFill>
                  <a:srgbClr val="12308A"/>
                </a:solidFill>
                <a:latin typeface="League Spartan"/>
                <a:ea typeface="League Spartan"/>
                <a:cs typeface="League Spartan"/>
                <a:sym typeface="League Spartan"/>
              </a:rPr>
              <a:t> according to the formula: Force = Mass x Acceleration’.</a:t>
            </a:r>
          </a:p>
        </p:txBody>
      </p:sp>
      <p:sp>
        <p:nvSpPr>
          <p:cNvPr name="TextBox 11" id="11"/>
          <p:cNvSpPr txBox="true"/>
          <p:nvPr/>
        </p:nvSpPr>
        <p:spPr>
          <a:xfrm rot="0">
            <a:off x="7307993" y="5184570"/>
            <a:ext cx="9019801" cy="2647205"/>
          </a:xfrm>
          <a:prstGeom prst="rect">
            <a:avLst/>
          </a:prstGeom>
        </p:spPr>
        <p:txBody>
          <a:bodyPr anchor="t" rtlCol="false" tIns="0" lIns="0" bIns="0" rIns="0">
            <a:spAutoFit/>
          </a:bodyPr>
          <a:lstStyle/>
          <a:p>
            <a:pPr algn="ctr">
              <a:lnSpc>
                <a:spcPts val="4241"/>
              </a:lnSpc>
            </a:pPr>
            <a:r>
              <a:rPr lang="en-US" sz="3029">
                <a:solidFill>
                  <a:srgbClr val="F8FCFE"/>
                </a:solidFill>
                <a:latin typeface="League Spartan"/>
                <a:ea typeface="League Spartan"/>
                <a:cs typeface="League Spartan"/>
                <a:sym typeface="League Spartan"/>
              </a:rPr>
              <a:t>Considering the same swimmer on the blocks, their mass remains constant. This means that the degree of acceleration is determined by the size of the force produced by exertion of their muscles.</a:t>
            </a:r>
          </a:p>
        </p:txBody>
      </p:sp>
      <p:sp>
        <p:nvSpPr>
          <p:cNvPr name="TextBox 12" id="12"/>
          <p:cNvSpPr txBox="true"/>
          <p:nvPr/>
        </p:nvSpPr>
        <p:spPr>
          <a:xfrm rot="0">
            <a:off x="15892908" y="8567720"/>
            <a:ext cx="2199983" cy="1421155"/>
          </a:xfrm>
          <a:prstGeom prst="rect">
            <a:avLst/>
          </a:prstGeom>
        </p:spPr>
        <p:txBody>
          <a:bodyPr anchor="t" rtlCol="false" tIns="0" lIns="0" bIns="0" rIns="0">
            <a:spAutoFit/>
          </a:bodyPr>
          <a:lstStyle/>
          <a:p>
            <a:pPr algn="ctr">
              <a:lnSpc>
                <a:spcPts val="5745"/>
              </a:lnSpc>
            </a:pPr>
            <a:r>
              <a:rPr lang="en-US" sz="4103">
                <a:solidFill>
                  <a:srgbClr val="12308A"/>
                </a:solidFill>
                <a:latin typeface="League Spartan"/>
                <a:ea typeface="League Spartan"/>
                <a:cs typeface="League Spartan"/>
                <a:sym typeface="League Spartan"/>
              </a:rPr>
              <a:t>Booklet </a:t>
            </a:r>
          </a:p>
          <a:p>
            <a:pPr algn="ctr">
              <a:lnSpc>
                <a:spcPts val="5745"/>
              </a:lnSpc>
              <a:spcBef>
                <a:spcPct val="0"/>
              </a:spcBef>
            </a:pPr>
            <a:r>
              <a:rPr lang="en-US" sz="4103">
                <a:solidFill>
                  <a:srgbClr val="12308A"/>
                </a:solidFill>
                <a:latin typeface="League Spartan"/>
                <a:ea typeface="League Spartan"/>
                <a:cs typeface="League Spartan"/>
                <a:sym typeface="League Spartan"/>
              </a:rPr>
              <a:t>Page 4 </a:t>
            </a:r>
          </a:p>
        </p:txBody>
      </p:sp>
      <p:sp>
        <p:nvSpPr>
          <p:cNvPr name="TextBox 13" id="13"/>
          <p:cNvSpPr txBox="true"/>
          <p:nvPr/>
        </p:nvSpPr>
        <p:spPr>
          <a:xfrm rot="0">
            <a:off x="222855" y="8967193"/>
            <a:ext cx="15023538" cy="1816101"/>
          </a:xfrm>
          <a:prstGeom prst="rect">
            <a:avLst/>
          </a:prstGeom>
        </p:spPr>
        <p:txBody>
          <a:bodyPr anchor="t" rtlCol="false" tIns="0" lIns="0" bIns="0" rIns="0">
            <a:spAutoFit/>
          </a:bodyPr>
          <a:lstStyle/>
          <a:p>
            <a:pPr algn="ctr">
              <a:lnSpc>
                <a:spcPts val="4759"/>
              </a:lnSpc>
            </a:pPr>
            <a:r>
              <a:rPr lang="en-US" sz="3399">
                <a:solidFill>
                  <a:srgbClr val="FF1616"/>
                </a:solidFill>
                <a:latin typeface="League Spartan"/>
                <a:ea typeface="League Spartan"/>
                <a:cs typeface="League Spartan"/>
                <a:sym typeface="League Spartan"/>
              </a:rPr>
              <a:t>Can you use Newton’s Second Law of Motion to explain how a 100m sprinter starts a race?</a:t>
            </a:r>
          </a:p>
          <a:p>
            <a:pPr algn="ctr">
              <a:lnSpc>
                <a:spcPts val="5039"/>
              </a:lnSpc>
            </a:p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82C647230D95148A324626527FAAE82" ma:contentTypeVersion="18" ma:contentTypeDescription="Create a new document." ma:contentTypeScope="" ma:versionID="f1a05ac88654364d6f4ff3249bea8d71">
  <xsd:schema xmlns:xsd="http://www.w3.org/2001/XMLSchema" xmlns:xs="http://www.w3.org/2001/XMLSchema" xmlns:p="http://schemas.microsoft.com/office/2006/metadata/properties" xmlns:ns2="82082d29-37c6-4c19-84a4-3171eefb31c9" xmlns:ns3="ebd0ab34-3a23-40a9-8702-55ef21ce9c2d" targetNamespace="http://schemas.microsoft.com/office/2006/metadata/properties" ma:root="true" ma:fieldsID="4d9d059d1a549296bdf7043455256324" ns2:_="" ns3:_="">
    <xsd:import namespace="82082d29-37c6-4c19-84a4-3171eefb31c9"/>
    <xsd:import namespace="ebd0ab34-3a23-40a9-8702-55ef21ce9c2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lcf76f155ced4ddcb4097134ff3c332f" minOccurs="0"/>
                <xsd:element ref="ns3:TaxCatchAll" minOccurs="0"/>
                <xsd:element ref="ns2:MediaServiceObjectDetectorVersions" minOccurs="0"/>
                <xsd:element ref="ns3:SharedWithUsers" minOccurs="0"/>
                <xsd:element ref="ns3:SharedWithDetail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082d29-37c6-4c19-84a4-3171eefb31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67d1cbce-1f39-4bd8-a41c-fa4b61c4648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bd0ab34-3a23-40a9-8702-55ef21ce9c2d"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f47da62f-765d-4486-8568-01452fccd220}" ma:internalName="TaxCatchAll" ma:showField="CatchAllData" ma:web="ebd0ab34-3a23-40a9-8702-55ef21ce9c2d">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bd0ab34-3a23-40a9-8702-55ef21ce9c2d" xsi:nil="true"/>
    <lcf76f155ced4ddcb4097134ff3c332f xmlns="82082d29-37c6-4c19-84a4-3171eefb31c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B7DED01-8179-4DD8-AE40-1207C90AD45D}"/>
</file>

<file path=customXml/itemProps2.xml><?xml version="1.0" encoding="utf-8"?>
<ds:datastoreItem xmlns:ds="http://schemas.openxmlformats.org/officeDocument/2006/customXml" ds:itemID="{380305B1-993A-4675-949B-DE7C5E2DED5B}"/>
</file>

<file path=customXml/itemProps3.xml><?xml version="1.0" encoding="utf-8"?>
<ds:datastoreItem xmlns:ds="http://schemas.openxmlformats.org/officeDocument/2006/customXml" ds:itemID="{8ACEB211-900A-4AB8-B905-28BCF0E3E3B4}"/>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AQA ALevel - 2.1 Biomechanical Principles</dc:title>
  <cp:revision>1</cp:revision>
  <dcterms:created xsi:type="dcterms:W3CDTF">2006-08-16T00:00:00Z</dcterms:created>
  <dcterms:modified xsi:type="dcterms:W3CDTF">2011-08-01T06:04:30Z</dcterms:modified>
  <dc:identifier>DAFFpxzby9I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0x010100F82C647230D95148A324626527FAAE82</vt:lpwstr>
  </property>
</Properties>
</file>